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5"/>
  </p:notesMasterIdLst>
  <p:sldIdLst>
    <p:sldId id="257" r:id="rId2"/>
    <p:sldId id="256" r:id="rId3"/>
    <p:sldId id="258" r:id="rId4"/>
    <p:sldId id="259" r:id="rId5"/>
    <p:sldId id="261" r:id="rId6"/>
    <p:sldId id="262" r:id="rId7"/>
    <p:sldId id="293" r:id="rId8"/>
    <p:sldId id="294" r:id="rId9"/>
    <p:sldId id="281" r:id="rId10"/>
    <p:sldId id="266" r:id="rId11"/>
    <p:sldId id="267" r:id="rId12"/>
    <p:sldId id="268" r:id="rId13"/>
    <p:sldId id="269" r:id="rId14"/>
    <p:sldId id="270" r:id="rId15"/>
    <p:sldId id="271" r:id="rId16"/>
    <p:sldId id="272" r:id="rId17"/>
    <p:sldId id="290" r:id="rId18"/>
    <p:sldId id="273" r:id="rId19"/>
    <p:sldId id="274" r:id="rId20"/>
    <p:sldId id="275" r:id="rId21"/>
    <p:sldId id="276" r:id="rId22"/>
    <p:sldId id="277" r:id="rId23"/>
    <p:sldId id="291" r:id="rId24"/>
    <p:sldId id="292" r:id="rId25"/>
    <p:sldId id="287" r:id="rId26"/>
    <p:sldId id="289" r:id="rId27"/>
    <p:sldId id="288" r:id="rId28"/>
    <p:sldId id="280" r:id="rId29"/>
    <p:sldId id="264" r:id="rId30"/>
    <p:sldId id="282" r:id="rId31"/>
    <p:sldId id="283" r:id="rId32"/>
    <p:sldId id="284" r:id="rId33"/>
    <p:sldId id="27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D729AB-9888-4468-AC5C-E8FF9D04F0D3}">
          <p14:sldIdLst>
            <p14:sldId id="257"/>
            <p14:sldId id="256"/>
            <p14:sldId id="258"/>
            <p14:sldId id="259"/>
            <p14:sldId id="261"/>
            <p14:sldId id="262"/>
            <p14:sldId id="293"/>
            <p14:sldId id="294"/>
            <p14:sldId id="281"/>
            <p14:sldId id="266"/>
            <p14:sldId id="267"/>
            <p14:sldId id="268"/>
            <p14:sldId id="269"/>
            <p14:sldId id="270"/>
            <p14:sldId id="271"/>
            <p14:sldId id="272"/>
            <p14:sldId id="290"/>
            <p14:sldId id="273"/>
            <p14:sldId id="274"/>
            <p14:sldId id="275"/>
            <p14:sldId id="276"/>
            <p14:sldId id="277"/>
            <p14:sldId id="291"/>
            <p14:sldId id="292"/>
            <p14:sldId id="287"/>
            <p14:sldId id="289"/>
          </p14:sldIdLst>
        </p14:section>
        <p14:section name="Untitled Section" id="{EC673D03-25C5-49E6-BB6F-1AA52BA3E7D9}">
          <p14:sldIdLst>
            <p14:sldId id="288"/>
            <p14:sldId id="280"/>
            <p14:sldId id="264"/>
            <p14:sldId id="282"/>
            <p14:sldId id="283"/>
            <p14:sldId id="284"/>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p:scale>
          <a:sx n="73" d="100"/>
          <a:sy n="73" d="100"/>
        </p:scale>
        <p:origin x="907" y="3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7AB20B-D6A6-4D68-B376-BCF41C01AF50}" type="datetimeFigureOut">
              <a:rPr lang="en-US" smtClean="0"/>
              <a:t>12/21/2022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D2A3E5-F7F3-47D3-8CA7-D69C301F64F3}" type="slidenum">
              <a:rPr lang="en-US" smtClean="0"/>
              <a:t>‹#›</a:t>
            </a:fld>
            <a:endParaRPr lang="en-US"/>
          </a:p>
        </p:txBody>
      </p:sp>
    </p:spTree>
    <p:extLst>
      <p:ext uri="{BB962C8B-B14F-4D97-AF65-F5344CB8AC3E}">
        <p14:creationId xmlns:p14="http://schemas.microsoft.com/office/powerpoint/2010/main" val="2346765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43AA19E3-4410-4A7A-A8E5-235998F37DE8}" type="datetimeFigureOut">
              <a:rPr lang="en-US" smtClean="0"/>
              <a:t>12/20/2022</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DC53547-3D2A-410E-AD87-087DFA899D64}" type="slidenum">
              <a:rPr lang="en-US" smtClean="0"/>
              <a:t>‹#›</a:t>
            </a:fld>
            <a:endParaRPr lang="en-US"/>
          </a:p>
        </p:txBody>
      </p:sp>
    </p:spTree>
    <p:extLst>
      <p:ext uri="{BB962C8B-B14F-4D97-AF65-F5344CB8AC3E}">
        <p14:creationId xmlns:p14="http://schemas.microsoft.com/office/powerpoint/2010/main" val="16338991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AA19E3-4410-4A7A-A8E5-235998F37DE8}" type="datetimeFigureOut">
              <a:rPr lang="en-US" smtClean="0"/>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C53547-3D2A-410E-AD87-087DFA899D64}" type="slidenum">
              <a:rPr lang="en-US" smtClean="0"/>
              <a:t>‹#›</a:t>
            </a:fld>
            <a:endParaRPr lang="en-US"/>
          </a:p>
        </p:txBody>
      </p:sp>
    </p:spTree>
    <p:extLst>
      <p:ext uri="{BB962C8B-B14F-4D97-AF65-F5344CB8AC3E}">
        <p14:creationId xmlns:p14="http://schemas.microsoft.com/office/powerpoint/2010/main" val="1793367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AA19E3-4410-4A7A-A8E5-235998F37DE8}" type="datetimeFigureOut">
              <a:rPr lang="en-US" smtClean="0"/>
              <a:t>12/20/2022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C53547-3D2A-410E-AD87-087DFA899D64}" type="slidenum">
              <a:rPr lang="en-US" smtClean="0"/>
              <a:t>‹#›</a:t>
            </a:fld>
            <a:endParaRPr lang="en-US"/>
          </a:p>
        </p:txBody>
      </p:sp>
    </p:spTree>
    <p:extLst>
      <p:ext uri="{BB962C8B-B14F-4D97-AF65-F5344CB8AC3E}">
        <p14:creationId xmlns:p14="http://schemas.microsoft.com/office/powerpoint/2010/main" val="1010287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AA19E3-4410-4A7A-A8E5-235998F37DE8}" type="datetimeFigureOut">
              <a:rPr lang="en-US" smtClean="0"/>
              <a:t>12/20/2022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C53547-3D2A-410E-AD87-087DFA899D64}" type="slidenum">
              <a:rPr lang="en-US" smtClean="0"/>
              <a:t>‹#›</a:t>
            </a:fld>
            <a:endParaRPr lang="en-US"/>
          </a:p>
        </p:txBody>
      </p:sp>
    </p:spTree>
    <p:extLst>
      <p:ext uri="{BB962C8B-B14F-4D97-AF65-F5344CB8AC3E}">
        <p14:creationId xmlns:p14="http://schemas.microsoft.com/office/powerpoint/2010/main" val="2707636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43AA19E3-4410-4A7A-A8E5-235998F37DE8}" type="datetimeFigureOut">
              <a:rPr lang="en-US" smtClean="0"/>
              <a:t>12/20/2022</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4DC53547-3D2A-410E-AD87-087DFA899D64}" type="slidenum">
              <a:rPr lang="en-US" smtClean="0"/>
              <a:t>‹#›</a:t>
            </a:fld>
            <a:endParaRPr lang="en-US"/>
          </a:p>
        </p:txBody>
      </p:sp>
    </p:spTree>
    <p:extLst>
      <p:ext uri="{BB962C8B-B14F-4D97-AF65-F5344CB8AC3E}">
        <p14:creationId xmlns:p14="http://schemas.microsoft.com/office/powerpoint/2010/main" val="335779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AA19E3-4410-4A7A-A8E5-235998F37DE8}" type="datetimeFigureOut">
              <a:rPr lang="en-US" smtClean="0"/>
              <a:t>12/20/2022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C53547-3D2A-410E-AD87-087DFA899D64}" type="slidenum">
              <a:rPr lang="en-US" smtClean="0"/>
              <a:t>‹#›</a:t>
            </a:fld>
            <a:endParaRPr lang="en-US"/>
          </a:p>
        </p:txBody>
      </p:sp>
    </p:spTree>
    <p:extLst>
      <p:ext uri="{BB962C8B-B14F-4D97-AF65-F5344CB8AC3E}">
        <p14:creationId xmlns:p14="http://schemas.microsoft.com/office/powerpoint/2010/main" val="1963512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AA19E3-4410-4A7A-A8E5-235998F37DE8}" type="datetimeFigureOut">
              <a:rPr lang="en-US" smtClean="0"/>
              <a:t>12/20/2022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C53547-3D2A-410E-AD87-087DFA899D64}" type="slidenum">
              <a:rPr lang="en-US" smtClean="0"/>
              <a:t>‹#›</a:t>
            </a:fld>
            <a:endParaRPr lang="en-US"/>
          </a:p>
        </p:txBody>
      </p:sp>
    </p:spTree>
    <p:extLst>
      <p:ext uri="{BB962C8B-B14F-4D97-AF65-F5344CB8AC3E}">
        <p14:creationId xmlns:p14="http://schemas.microsoft.com/office/powerpoint/2010/main" val="93912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AA19E3-4410-4A7A-A8E5-235998F37DE8}" type="datetimeFigureOut">
              <a:rPr lang="en-US" smtClean="0"/>
              <a:t>12/20/2022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C53547-3D2A-410E-AD87-087DFA899D64}" type="slidenum">
              <a:rPr lang="en-US" smtClean="0"/>
              <a:t>‹#›</a:t>
            </a:fld>
            <a:endParaRPr lang="en-US"/>
          </a:p>
        </p:txBody>
      </p:sp>
    </p:spTree>
    <p:extLst>
      <p:ext uri="{BB962C8B-B14F-4D97-AF65-F5344CB8AC3E}">
        <p14:creationId xmlns:p14="http://schemas.microsoft.com/office/powerpoint/2010/main" val="44450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A19E3-4410-4A7A-A8E5-235998F37DE8}" type="datetimeFigureOut">
              <a:rPr lang="en-US" smtClean="0"/>
              <a:t>12/20/2022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C53547-3D2A-410E-AD87-087DFA899D64}" type="slidenum">
              <a:rPr lang="en-US" smtClean="0"/>
              <a:t>‹#›</a:t>
            </a:fld>
            <a:endParaRPr lang="en-US"/>
          </a:p>
        </p:txBody>
      </p:sp>
    </p:spTree>
    <p:extLst>
      <p:ext uri="{BB962C8B-B14F-4D97-AF65-F5344CB8AC3E}">
        <p14:creationId xmlns:p14="http://schemas.microsoft.com/office/powerpoint/2010/main" val="380454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3AA19E3-4410-4A7A-A8E5-235998F37DE8}" type="datetimeFigureOut">
              <a:rPr lang="en-US" smtClean="0"/>
              <a:t>12/20/2022</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DC53547-3D2A-410E-AD87-087DFA899D64}"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37731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3AA19E3-4410-4A7A-A8E5-235998F37DE8}" type="datetimeFigureOut">
              <a:rPr lang="en-US" smtClean="0"/>
              <a:t>12/20/2022</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DC53547-3D2A-410E-AD87-087DFA899D64}"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763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43AA19E3-4410-4A7A-A8E5-235998F37DE8}" type="datetimeFigureOut">
              <a:rPr lang="en-US" smtClean="0"/>
              <a:t>12/20/2022</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DC53547-3D2A-410E-AD87-087DFA899D64}" type="slidenum">
              <a:rPr lang="en-US" smtClean="0"/>
              <a:t>‹#›</a:t>
            </a:fld>
            <a:endParaRPr lang="en-US"/>
          </a:p>
        </p:txBody>
      </p:sp>
    </p:spTree>
    <p:extLst>
      <p:ext uri="{BB962C8B-B14F-4D97-AF65-F5344CB8AC3E}">
        <p14:creationId xmlns:p14="http://schemas.microsoft.com/office/powerpoint/2010/main" val="262701563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17/06/relationships/model3d" Target="../media/model3d6.glb"/><Relationship Id="rId3" Type="http://schemas.microsoft.com/office/2017/06/relationships/model3d" Target="../media/model3d1.glb"/><Relationship Id="rId7" Type="http://schemas.microsoft.com/office/2017/06/relationships/model3d" Target="../media/model3d3.glb"/><Relationship Id="rId12" Type="http://schemas.openxmlformats.org/officeDocument/2006/relationships/image" Target="../media/image8.png"/><Relationship Id="rId2" Type="http://schemas.openxmlformats.org/officeDocument/2006/relationships/image" Target="../media/image3.jpg"/><Relationship Id="rId16"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5.png"/><Relationship Id="rId11" Type="http://schemas.microsoft.com/office/2017/06/relationships/model3d" Target="../media/model3d5.glb"/><Relationship Id="rId5" Type="http://schemas.microsoft.com/office/2017/06/relationships/model3d" Target="../media/model3d2.glb"/><Relationship Id="rId15" Type="http://schemas.microsoft.com/office/2017/06/relationships/model3d" Target="../media/model3d7.glb"/><Relationship Id="rId10" Type="http://schemas.openxmlformats.org/officeDocument/2006/relationships/image" Target="../media/image7.png"/><Relationship Id="rId4" Type="http://schemas.openxmlformats.org/officeDocument/2006/relationships/image" Target="../media/image4.png"/><Relationship Id="rId9" Type="http://schemas.microsoft.com/office/2017/06/relationships/model3d" Target="../media/model3d4.glb"/><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18" Type="http://schemas.microsoft.com/office/2017/06/relationships/model3d" Target="../media/model3d7.glb"/><Relationship Id="rId3" Type="http://schemas.openxmlformats.org/officeDocument/2006/relationships/image" Target="../media/image11.png"/><Relationship Id="rId7" Type="http://schemas.openxmlformats.org/officeDocument/2006/relationships/image" Target="../media/image14.png"/><Relationship Id="rId12" Type="http://schemas.microsoft.com/office/2017/06/relationships/model3d" Target="../media/model3d4.glb"/><Relationship Id="rId17" Type="http://schemas.openxmlformats.org/officeDocument/2006/relationships/image" Target="../media/image9.png"/><Relationship Id="rId2" Type="http://schemas.microsoft.com/office/2017/06/relationships/model3d" Target="../media/model3d1.glb"/><Relationship Id="rId16" Type="http://schemas.microsoft.com/office/2017/06/relationships/model3d" Target="../media/model3d6.glb"/><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19.png"/><Relationship Id="rId10" Type="http://schemas.microsoft.com/office/2017/06/relationships/model3d" Target="../media/model3d2.glb"/><Relationship Id="rId19" Type="http://schemas.openxmlformats.org/officeDocument/2006/relationships/image" Target="../media/image10.png"/><Relationship Id="rId4" Type="http://schemas.microsoft.com/office/2017/06/relationships/model3d" Target="../media/model3d8.glb"/><Relationship Id="rId9" Type="http://schemas.openxmlformats.org/officeDocument/2006/relationships/image" Target="../media/image16.png"/><Relationship Id="rId14" Type="http://schemas.microsoft.com/office/2017/06/relationships/model3d" Target="../media/model3d5.glb"/></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7/06/relationships/model3d" Target="../media/model3d10.glb"/><Relationship Id="rId1" Type="http://schemas.openxmlformats.org/officeDocument/2006/relationships/slideLayout" Target="../slideLayouts/slideLayout2.xml"/><Relationship Id="rId5" Type="http://schemas.openxmlformats.org/officeDocument/2006/relationships/hyperlink" Target="https://ieeexplore.ieee.org/stamp/stamp.jsp?tp=&amp;arnumber=9742800" TargetMode="External"/><Relationship Id="rId4" Type="http://schemas.openxmlformats.org/officeDocument/2006/relationships/hyperlink" Target="https://ieeexplore.ieee.org/stamp/stamp.jsp?tp=&amp;arnumber=949847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7/06/relationships/model3d" Target="../media/model3d8.glb"/><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microsoft.com/office/2017/06/relationships/model3d" Target="../media/model3d10.glb"/><Relationship Id="rId1" Type="http://schemas.openxmlformats.org/officeDocument/2006/relationships/slideLayout" Target="../slideLayouts/slideLayout2.xml"/><Relationship Id="rId5" Type="http://schemas.openxmlformats.org/officeDocument/2006/relationships/hyperlink" Target="https://ieeexplore.ieee.org/stamp/stamp.jsp?tp=&amp;arnumber=9675505" TargetMode="External"/><Relationship Id="rId4" Type="http://schemas.openxmlformats.org/officeDocument/2006/relationships/hyperlink" Target="https://ieeexplore.ieee.org/stamp/stamp.jsp?tp=&amp;arnumber=9336801"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microsoft.com/office/2017/06/relationships/model3d" Target="../media/model3d10.glb"/><Relationship Id="rId1" Type="http://schemas.openxmlformats.org/officeDocument/2006/relationships/slideLayout" Target="../slideLayouts/slideLayout2.xml"/><Relationship Id="rId5" Type="http://schemas.openxmlformats.org/officeDocument/2006/relationships/hyperlink" Target="https://ieeexplore.ieee.org/stamp/stamp.jsp?tp=&amp;arnumber=9155614" TargetMode="External"/><Relationship Id="rId4" Type="http://schemas.openxmlformats.org/officeDocument/2006/relationships/hyperlink" Target="https://ieeexplore.ieee.org/stamp/stamp.jsp?tp=&amp;arnumber=980317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7/06/relationships/model3d" Target="../media/model3d10.glb"/><Relationship Id="rId1" Type="http://schemas.openxmlformats.org/officeDocument/2006/relationships/slideLayout" Target="../slideLayouts/slideLayout2.xml"/><Relationship Id="rId5" Type="http://schemas.openxmlformats.org/officeDocument/2006/relationships/hyperlink" Target="https://www.semanticscholar.org/paper/Modern-Approach-for-Loan-Sanctioning-in-Banks-Using-Rath-Das/b9a549f9014d8da0853fd284a53351cc7950f976" TargetMode="External"/><Relationship Id="rId4" Type="http://schemas.openxmlformats.org/officeDocument/2006/relationships/hyperlink" Target="https://www.irjet.net/archives/V8/i4/IRJET-V8I4785.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7/06/relationships/model3d" Target="../media/model3d8.glb"/><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17/06/relationships/model3d" Target="../media/model3d9.glb"/><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7/06/relationships/model3d" Target="../media/model3d8.glb"/><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microsoft.com/office/2017/06/relationships/model3d" Target="../media/model3d10.glb"/><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7/06/relationships/model3d" Target="../media/model3d10.glb"/><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5F07B63-71B8-1AF5-C5CF-AF0EEAC65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30" y="23510"/>
            <a:ext cx="12196430" cy="6855510"/>
          </a:xfrm>
          <a:prstGeom prst="rect">
            <a:avLst/>
          </a:prstGeom>
        </p:spPr>
      </p:pic>
      <p:sp>
        <p:nvSpPr>
          <p:cNvPr id="2" name="Title 1">
            <a:extLst>
              <a:ext uri="{FF2B5EF4-FFF2-40B4-BE49-F238E27FC236}">
                <a16:creationId xmlns:a16="http://schemas.microsoft.com/office/drawing/2014/main" id="{822263A4-D951-8279-C3CB-6508EAF604DD}"/>
              </a:ext>
            </a:extLst>
          </p:cNvPr>
          <p:cNvSpPr>
            <a:spLocks noGrp="1"/>
          </p:cNvSpPr>
          <p:nvPr>
            <p:ph type="title"/>
          </p:nvPr>
        </p:nvSpPr>
        <p:spPr>
          <a:xfrm>
            <a:off x="120458" y="96565"/>
            <a:ext cx="8990885" cy="1146680"/>
          </a:xfrm>
        </p:spPr>
        <p:txBody>
          <a:bodyPr/>
          <a:lstStyle/>
          <a:p>
            <a:r>
              <a:rPr lang="en-US" b="1" dirty="0">
                <a:solidFill>
                  <a:schemeClr val="bg1"/>
                </a:solidFill>
                <a:latin typeface="Copperplate Gothic Light" panose="020E0507020206020404" pitchFamily="34" charset="0"/>
              </a:rPr>
              <a:t>LOAN PREDICTION</a:t>
            </a:r>
          </a:p>
        </p:txBody>
      </p:sp>
      <p:sp>
        <p:nvSpPr>
          <p:cNvPr id="4" name="TextBox 3">
            <a:extLst>
              <a:ext uri="{FF2B5EF4-FFF2-40B4-BE49-F238E27FC236}">
                <a16:creationId xmlns:a16="http://schemas.microsoft.com/office/drawing/2014/main" id="{DEEB9EBE-B92D-59D2-883D-F224E02F5B2E}"/>
              </a:ext>
            </a:extLst>
          </p:cNvPr>
          <p:cNvSpPr txBox="1"/>
          <p:nvPr/>
        </p:nvSpPr>
        <p:spPr>
          <a:xfrm>
            <a:off x="224117" y="5196048"/>
            <a:ext cx="4180660" cy="1754326"/>
          </a:xfrm>
          <a:prstGeom prst="rect">
            <a:avLst/>
          </a:prstGeom>
          <a:noFill/>
        </p:spPr>
        <p:txBody>
          <a:bodyPr wrap="square" rtlCol="0">
            <a:spAutoFit/>
          </a:bodyPr>
          <a:lstStyle/>
          <a:p>
            <a:r>
              <a:rPr lang="en-US" b="1" dirty="0">
                <a:solidFill>
                  <a:schemeClr val="bg1"/>
                </a:solidFill>
              </a:rPr>
              <a:t>PROJECT BY :</a:t>
            </a:r>
          </a:p>
          <a:p>
            <a:r>
              <a:rPr lang="en-US" b="1" dirty="0">
                <a:solidFill>
                  <a:schemeClr val="bg1"/>
                </a:solidFill>
              </a:rPr>
              <a:t>ASMA BATOOL </a:t>
            </a:r>
          </a:p>
          <a:p>
            <a:r>
              <a:rPr lang="en-US" b="1" dirty="0">
                <a:solidFill>
                  <a:schemeClr val="bg1"/>
                </a:solidFill>
              </a:rPr>
              <a:t>NAVYA  VEMURI</a:t>
            </a:r>
          </a:p>
          <a:p>
            <a:r>
              <a:rPr lang="en-US" b="1" dirty="0">
                <a:solidFill>
                  <a:schemeClr val="bg1"/>
                </a:solidFill>
              </a:rPr>
              <a:t>SHUBHAM K PAWAR</a:t>
            </a:r>
          </a:p>
          <a:p>
            <a:r>
              <a:rPr lang="en-US" b="1" dirty="0">
                <a:solidFill>
                  <a:schemeClr val="bg1"/>
                </a:solidFill>
              </a:rPr>
              <a:t>MUKESH LAUDYA</a:t>
            </a:r>
          </a:p>
          <a:p>
            <a:endParaRPr lang="en-US" b="1" dirty="0">
              <a:solidFill>
                <a:schemeClr val="bg1"/>
              </a:solidFill>
            </a:endParaRPr>
          </a:p>
        </p:txBody>
      </p:sp>
      <mc:AlternateContent xmlns:mc="http://schemas.openxmlformats.org/markup-compatibility/2006">
        <mc:Choice xmlns:am3d="http://schemas.microsoft.com/office/drawing/2017/model3d" Requires="am3d">
          <p:graphicFrame>
            <p:nvGraphicFramePr>
              <p:cNvPr id="5" name="3D Model 4" descr="US hundred dollar bill">
                <a:extLst>
                  <a:ext uri="{FF2B5EF4-FFF2-40B4-BE49-F238E27FC236}">
                    <a16:creationId xmlns:a16="http://schemas.microsoft.com/office/drawing/2014/main" id="{5DF4C85A-9F5E-000B-E8B6-63125830313C}"/>
                  </a:ext>
                </a:extLst>
              </p:cNvPr>
              <p:cNvGraphicFramePr>
                <a:graphicFrameLocks noChangeAspect="1"/>
              </p:cNvGraphicFramePr>
              <p:nvPr>
                <p:extLst>
                  <p:ext uri="{D42A27DB-BD31-4B8C-83A1-F6EECF244321}">
                    <p14:modId xmlns:p14="http://schemas.microsoft.com/office/powerpoint/2010/main" val="161485980"/>
                  </p:ext>
                </p:extLst>
              </p:nvPr>
            </p:nvGraphicFramePr>
            <p:xfrm>
              <a:off x="8898577" y="4675280"/>
              <a:ext cx="3293423" cy="1426928"/>
            </p:xfrm>
            <a:graphic>
              <a:graphicData uri="http://schemas.microsoft.com/office/drawing/2017/model3d">
                <am3d:model3d r:embed="rId3">
                  <am3d:spPr>
                    <a:xfrm>
                      <a:off x="0" y="0"/>
                      <a:ext cx="3293423" cy="1426928"/>
                    </a:xfrm>
                    <a:prstGeom prst="rect">
                      <a:avLst/>
                    </a:prstGeom>
                  </am3d:spPr>
                  <am3d:camera>
                    <am3d:pos x="0" y="0" z="51449721"/>
                    <am3d:up dx="0" dy="36000000" dz="0"/>
                    <am3d:lookAt x="0" y="0" z="0"/>
                    <am3d:perspective fov="2700000"/>
                  </am3d:camera>
                  <am3d:trans>
                    <am3d:meterPerModelUnit n="528763" d="1000000"/>
                    <am3d:preTrans dx="1349317" dy="-7952852" dz="-613006"/>
                    <am3d:scale>
                      <am3d:sx n="1000000" d="1000000"/>
                      <am3d:sy n="1000000" d="1000000"/>
                      <am3d:sz n="1000000" d="1000000"/>
                    </am3d:scale>
                    <am3d:rot ax="703534" ay="321936" az="66715"/>
                    <am3d:postTrans dx="0" dy="0" dz="0"/>
                  </am3d:trans>
                  <am3d:raster rName="Office3DRenderer" rVer="16.0.8326">
                    <am3d:blip r:embed="rId4"/>
                  </am3d:raster>
                  <am3d:objViewport viewportSz="363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US hundred dollar bill">
                <a:extLst>
                  <a:ext uri="{FF2B5EF4-FFF2-40B4-BE49-F238E27FC236}">
                    <a16:creationId xmlns:a16="http://schemas.microsoft.com/office/drawing/2014/main" id="{5DF4C85A-9F5E-000B-E8B6-63125830313C}"/>
                  </a:ext>
                </a:extLst>
              </p:cNvPr>
              <p:cNvPicPr>
                <a:picLocks noGrp="1" noRot="1" noChangeAspect="1" noMove="1" noResize="1" noEditPoints="1" noAdjustHandles="1" noChangeArrowheads="1" noChangeShapeType="1" noCrop="1"/>
              </p:cNvPicPr>
              <p:nvPr/>
            </p:nvPicPr>
            <p:blipFill>
              <a:blip r:embed="rId4"/>
              <a:stretch>
                <a:fillRect/>
              </a:stretch>
            </p:blipFill>
            <p:spPr>
              <a:xfrm>
                <a:off x="8898577" y="4675280"/>
                <a:ext cx="3293423" cy="142692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US hundred dollar bill">
                <a:extLst>
                  <a:ext uri="{FF2B5EF4-FFF2-40B4-BE49-F238E27FC236}">
                    <a16:creationId xmlns:a16="http://schemas.microsoft.com/office/drawing/2014/main" id="{41A511A9-8A3A-9E1C-7FAF-3DADB1020142}"/>
                  </a:ext>
                </a:extLst>
              </p:cNvPr>
              <p:cNvGraphicFramePr>
                <a:graphicFrameLocks noChangeAspect="1"/>
              </p:cNvGraphicFramePr>
              <p:nvPr>
                <p:extLst>
                  <p:ext uri="{D42A27DB-BD31-4B8C-83A1-F6EECF244321}">
                    <p14:modId xmlns:p14="http://schemas.microsoft.com/office/powerpoint/2010/main" val="1719411419"/>
                  </p:ext>
                </p:extLst>
              </p:nvPr>
            </p:nvGraphicFramePr>
            <p:xfrm>
              <a:off x="8674460" y="4908362"/>
              <a:ext cx="3293423" cy="1426928"/>
            </p:xfrm>
            <a:graphic>
              <a:graphicData uri="http://schemas.microsoft.com/office/drawing/2017/model3d">
                <am3d:model3d r:embed="rId3">
                  <am3d:spPr>
                    <a:xfrm>
                      <a:off x="0" y="0"/>
                      <a:ext cx="3293423" cy="1426928"/>
                    </a:xfrm>
                    <a:prstGeom prst="rect">
                      <a:avLst/>
                    </a:prstGeom>
                  </am3d:spPr>
                  <am3d:camera>
                    <am3d:pos x="0" y="0" z="51449721"/>
                    <am3d:up dx="0" dy="36000000" dz="0"/>
                    <am3d:lookAt x="0" y="0" z="0"/>
                    <am3d:perspective fov="2700000"/>
                  </am3d:camera>
                  <am3d:trans>
                    <am3d:meterPerModelUnit n="528763" d="1000000"/>
                    <am3d:preTrans dx="1349317" dy="-7952852" dz="-613006"/>
                    <am3d:scale>
                      <am3d:sx n="1000000" d="1000000"/>
                      <am3d:sy n="1000000" d="1000000"/>
                      <am3d:sz n="1000000" d="1000000"/>
                    </am3d:scale>
                    <am3d:rot ax="703534" ay="321936" az="66715"/>
                    <am3d:postTrans dx="0" dy="0" dz="0"/>
                  </am3d:trans>
                  <am3d:raster rName="Office3DRenderer" rVer="16.0.8326">
                    <am3d:blip r:embed="rId4"/>
                  </am3d:raster>
                  <am3d:objViewport viewportSz="363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US hundred dollar bill">
                <a:extLst>
                  <a:ext uri="{FF2B5EF4-FFF2-40B4-BE49-F238E27FC236}">
                    <a16:creationId xmlns:a16="http://schemas.microsoft.com/office/drawing/2014/main" id="{41A511A9-8A3A-9E1C-7FAF-3DADB1020142}"/>
                  </a:ext>
                </a:extLst>
              </p:cNvPr>
              <p:cNvPicPr>
                <a:picLocks noGrp="1" noRot="1" noChangeAspect="1" noMove="1" noResize="1" noEditPoints="1" noAdjustHandles="1" noChangeArrowheads="1" noChangeShapeType="1" noCrop="1"/>
              </p:cNvPicPr>
              <p:nvPr/>
            </p:nvPicPr>
            <p:blipFill>
              <a:blip r:embed="rId4"/>
              <a:stretch>
                <a:fillRect/>
              </a:stretch>
            </p:blipFill>
            <p:spPr>
              <a:xfrm>
                <a:off x="8674460" y="4908362"/>
                <a:ext cx="3293423" cy="142692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US hundred dollar bill">
                <a:extLst>
                  <a:ext uri="{FF2B5EF4-FFF2-40B4-BE49-F238E27FC236}">
                    <a16:creationId xmlns:a16="http://schemas.microsoft.com/office/drawing/2014/main" id="{9189795B-04ED-0872-9319-A626737545C8}"/>
                  </a:ext>
                </a:extLst>
              </p:cNvPr>
              <p:cNvGraphicFramePr>
                <a:graphicFrameLocks noChangeAspect="1"/>
              </p:cNvGraphicFramePr>
              <p:nvPr>
                <p:extLst>
                  <p:ext uri="{D42A27DB-BD31-4B8C-83A1-F6EECF244321}">
                    <p14:modId xmlns:p14="http://schemas.microsoft.com/office/powerpoint/2010/main" val="2594465095"/>
                  </p:ext>
                </p:extLst>
              </p:nvPr>
            </p:nvGraphicFramePr>
            <p:xfrm>
              <a:off x="8105303" y="5196048"/>
              <a:ext cx="3293423" cy="1426928"/>
            </p:xfrm>
            <a:graphic>
              <a:graphicData uri="http://schemas.microsoft.com/office/drawing/2017/model3d">
                <am3d:model3d r:embed="rId3">
                  <am3d:spPr>
                    <a:xfrm>
                      <a:off x="0" y="0"/>
                      <a:ext cx="3293423" cy="1426928"/>
                    </a:xfrm>
                    <a:prstGeom prst="rect">
                      <a:avLst/>
                    </a:prstGeom>
                  </am3d:spPr>
                  <am3d:camera>
                    <am3d:pos x="0" y="0" z="51449721"/>
                    <am3d:up dx="0" dy="36000000" dz="0"/>
                    <am3d:lookAt x="0" y="0" z="0"/>
                    <am3d:perspective fov="2700000"/>
                  </am3d:camera>
                  <am3d:trans>
                    <am3d:meterPerModelUnit n="528763" d="1000000"/>
                    <am3d:preTrans dx="1349317" dy="-7952852" dz="-613006"/>
                    <am3d:scale>
                      <am3d:sx n="1000000" d="1000000"/>
                      <am3d:sy n="1000000" d="1000000"/>
                      <am3d:sz n="1000000" d="1000000"/>
                    </am3d:scale>
                    <am3d:rot ax="703534" ay="321936" az="66715"/>
                    <am3d:postTrans dx="0" dy="0" dz="0"/>
                  </am3d:trans>
                  <am3d:raster rName="Office3DRenderer" rVer="16.0.8326">
                    <am3d:blip r:embed="rId4"/>
                  </am3d:raster>
                  <am3d:objViewport viewportSz="363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US hundred dollar bill">
                <a:extLst>
                  <a:ext uri="{FF2B5EF4-FFF2-40B4-BE49-F238E27FC236}">
                    <a16:creationId xmlns:a16="http://schemas.microsoft.com/office/drawing/2014/main" id="{9189795B-04ED-0872-9319-A626737545C8}"/>
                  </a:ext>
                </a:extLst>
              </p:cNvPr>
              <p:cNvPicPr>
                <a:picLocks noGrp="1" noRot="1" noChangeAspect="1" noMove="1" noResize="1" noEditPoints="1" noAdjustHandles="1" noChangeArrowheads="1" noChangeShapeType="1" noCrop="1"/>
              </p:cNvPicPr>
              <p:nvPr/>
            </p:nvPicPr>
            <p:blipFill>
              <a:blip r:embed="rId4"/>
              <a:stretch>
                <a:fillRect/>
              </a:stretch>
            </p:blipFill>
            <p:spPr>
              <a:xfrm>
                <a:off x="8105303" y="5196048"/>
                <a:ext cx="3293423" cy="142692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US hundred dollar bill">
                <a:extLst>
                  <a:ext uri="{FF2B5EF4-FFF2-40B4-BE49-F238E27FC236}">
                    <a16:creationId xmlns:a16="http://schemas.microsoft.com/office/drawing/2014/main" id="{7EB762BC-3AD2-3BA5-3D08-9D01BFBADAA4}"/>
                  </a:ext>
                </a:extLst>
              </p:cNvPr>
              <p:cNvGraphicFramePr>
                <a:graphicFrameLocks noChangeAspect="1"/>
              </p:cNvGraphicFramePr>
              <p:nvPr>
                <p:extLst>
                  <p:ext uri="{D42A27DB-BD31-4B8C-83A1-F6EECF244321}">
                    <p14:modId xmlns:p14="http://schemas.microsoft.com/office/powerpoint/2010/main" val="720341243"/>
                  </p:ext>
                </p:extLst>
              </p:nvPr>
            </p:nvGraphicFramePr>
            <p:xfrm>
              <a:off x="8468490" y="5382806"/>
              <a:ext cx="3293423" cy="1426928"/>
            </p:xfrm>
            <a:graphic>
              <a:graphicData uri="http://schemas.microsoft.com/office/drawing/2017/model3d">
                <am3d:model3d r:embed="rId3">
                  <am3d:spPr>
                    <a:xfrm>
                      <a:off x="0" y="0"/>
                      <a:ext cx="3293423" cy="1426928"/>
                    </a:xfrm>
                    <a:prstGeom prst="rect">
                      <a:avLst/>
                    </a:prstGeom>
                  </am3d:spPr>
                  <am3d:camera>
                    <am3d:pos x="0" y="0" z="51449721"/>
                    <am3d:up dx="0" dy="36000000" dz="0"/>
                    <am3d:lookAt x="0" y="0" z="0"/>
                    <am3d:perspective fov="2700000"/>
                  </am3d:camera>
                  <am3d:trans>
                    <am3d:meterPerModelUnit n="528763" d="1000000"/>
                    <am3d:preTrans dx="1349317" dy="-7952852" dz="-613006"/>
                    <am3d:scale>
                      <am3d:sx n="1000000" d="1000000"/>
                      <am3d:sy n="1000000" d="1000000"/>
                      <am3d:sz n="1000000" d="1000000"/>
                    </am3d:scale>
                    <am3d:rot ax="703534" ay="321936" az="66715"/>
                    <am3d:postTrans dx="0" dy="0" dz="0"/>
                  </am3d:trans>
                  <am3d:raster rName="Office3DRenderer" rVer="16.0.8326">
                    <am3d:blip r:embed="rId4"/>
                  </am3d:raster>
                  <am3d:objViewport viewportSz="36328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US hundred dollar bill">
                <a:extLst>
                  <a:ext uri="{FF2B5EF4-FFF2-40B4-BE49-F238E27FC236}">
                    <a16:creationId xmlns:a16="http://schemas.microsoft.com/office/drawing/2014/main" id="{7EB762BC-3AD2-3BA5-3D08-9D01BFBADAA4}"/>
                  </a:ext>
                </a:extLst>
              </p:cNvPr>
              <p:cNvPicPr>
                <a:picLocks noGrp="1" noRot="1" noChangeAspect="1" noMove="1" noResize="1" noEditPoints="1" noAdjustHandles="1" noChangeArrowheads="1" noChangeShapeType="1" noCrop="1"/>
              </p:cNvPicPr>
              <p:nvPr/>
            </p:nvPicPr>
            <p:blipFill>
              <a:blip r:embed="rId4"/>
              <a:stretch>
                <a:fillRect/>
              </a:stretch>
            </p:blipFill>
            <p:spPr>
              <a:xfrm>
                <a:off x="8468490" y="5382806"/>
                <a:ext cx="3293423" cy="142692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Graduation cap">
                <a:extLst>
                  <a:ext uri="{FF2B5EF4-FFF2-40B4-BE49-F238E27FC236}">
                    <a16:creationId xmlns:a16="http://schemas.microsoft.com/office/drawing/2014/main" id="{343D7956-58C0-33DE-4E2E-7569CB40240F}"/>
                  </a:ext>
                </a:extLst>
              </p:cNvPr>
              <p:cNvGraphicFramePr>
                <a:graphicFrameLocks noChangeAspect="1"/>
              </p:cNvGraphicFramePr>
              <p:nvPr>
                <p:extLst>
                  <p:ext uri="{D42A27DB-BD31-4B8C-83A1-F6EECF244321}">
                    <p14:modId xmlns:p14="http://schemas.microsoft.com/office/powerpoint/2010/main" val="521911364"/>
                  </p:ext>
                </p:extLst>
              </p:nvPr>
            </p:nvGraphicFramePr>
            <p:xfrm>
              <a:off x="649436" y="1859927"/>
              <a:ext cx="2249970" cy="1325563"/>
            </p:xfrm>
            <a:graphic>
              <a:graphicData uri="http://schemas.microsoft.com/office/drawing/2017/model3d">
                <am3d:model3d r:embed="rId5">
                  <am3d:spPr>
                    <a:xfrm>
                      <a:off x="0" y="0"/>
                      <a:ext cx="2249970" cy="1325563"/>
                    </a:xfrm>
                    <a:prstGeom prst="rect">
                      <a:avLst/>
                    </a:prstGeom>
                  </am3d:spPr>
                  <am3d:camera>
                    <am3d:pos x="0" y="0" z="68347848"/>
                    <am3d:up dx="0" dy="36000000" dz="0"/>
                    <am3d:lookAt x="0" y="0" z="0"/>
                    <am3d:perspective fov="2700000"/>
                  </am3d:camera>
                  <am3d:trans>
                    <am3d:meterPerModelUnit n="15521298" d="1000000"/>
                    <am3d:preTrans dx="629565" dy="-5695721" dz="-116620"/>
                    <am3d:scale>
                      <am3d:sx n="1000000" d="1000000"/>
                      <am3d:sy n="1000000" d="1000000"/>
                      <am3d:sz n="1000000" d="1000000"/>
                    </am3d:scale>
                    <am3d:rot ax="3610277" ay="-3786147" az="-3435725"/>
                    <am3d:postTrans dx="0" dy="0" dz="0"/>
                  </am3d:trans>
                  <am3d:raster rName="Office3DRenderer" rVer="16.0.8326">
                    <am3d:blip r:embed="rId6"/>
                  </am3d:raster>
                  <am3d:objViewport viewportSz="29301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Graduation cap">
                <a:extLst>
                  <a:ext uri="{FF2B5EF4-FFF2-40B4-BE49-F238E27FC236}">
                    <a16:creationId xmlns:a16="http://schemas.microsoft.com/office/drawing/2014/main" id="{343D7956-58C0-33DE-4E2E-7569CB40240F}"/>
                  </a:ext>
                </a:extLst>
              </p:cNvPr>
              <p:cNvPicPr>
                <a:picLocks noGrp="1" noRot="1" noChangeAspect="1" noMove="1" noResize="1" noEditPoints="1" noAdjustHandles="1" noChangeArrowheads="1" noChangeShapeType="1" noCrop="1"/>
              </p:cNvPicPr>
              <p:nvPr/>
            </p:nvPicPr>
            <p:blipFill>
              <a:blip r:embed="rId6"/>
              <a:stretch>
                <a:fillRect/>
              </a:stretch>
            </p:blipFill>
            <p:spPr>
              <a:xfrm>
                <a:off x="649436" y="1859927"/>
                <a:ext cx="2249970" cy="132556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hopping cart">
                <a:extLst>
                  <a:ext uri="{FF2B5EF4-FFF2-40B4-BE49-F238E27FC236}">
                    <a16:creationId xmlns:a16="http://schemas.microsoft.com/office/drawing/2014/main" id="{D5CE1BA3-E772-C89B-429A-92F47D7411DD}"/>
                  </a:ext>
                </a:extLst>
              </p:cNvPr>
              <p:cNvGraphicFramePr>
                <a:graphicFrameLocks noChangeAspect="1"/>
              </p:cNvGraphicFramePr>
              <p:nvPr>
                <p:extLst>
                  <p:ext uri="{D42A27DB-BD31-4B8C-83A1-F6EECF244321}">
                    <p14:modId xmlns:p14="http://schemas.microsoft.com/office/powerpoint/2010/main" val="67483355"/>
                  </p:ext>
                </p:extLst>
              </p:nvPr>
            </p:nvGraphicFramePr>
            <p:xfrm>
              <a:off x="2682837" y="1655696"/>
              <a:ext cx="1666532" cy="1942246"/>
            </p:xfrm>
            <a:graphic>
              <a:graphicData uri="http://schemas.microsoft.com/office/drawing/2017/model3d">
                <am3d:model3d r:embed="rId7">
                  <am3d:spPr>
                    <a:xfrm>
                      <a:off x="0" y="0"/>
                      <a:ext cx="1666532" cy="1942246"/>
                    </a:xfrm>
                    <a:prstGeom prst="rect">
                      <a:avLst/>
                    </a:prstGeom>
                  </am3d:spPr>
                  <am3d:camera>
                    <am3d:pos x="0" y="0" z="68201210"/>
                    <am3d:up dx="0" dy="36000000" dz="0"/>
                    <am3d:lookAt x="0" y="0" z="0"/>
                    <am3d:perspective fov="2700000"/>
                  </am3d:camera>
                  <am3d:trans>
                    <am3d:meterPerModelUnit n="4871743" d="1000000"/>
                    <am3d:preTrans dx="0" dy="-18036920" dz="-374796"/>
                    <am3d:scale>
                      <am3d:sx n="1000000" d="1000000"/>
                      <am3d:sy n="1000000" d="1000000"/>
                      <am3d:sz n="1000000" d="1000000"/>
                    </am3d:scale>
                    <am3d:rot ay="5400000"/>
                    <am3d:postTrans dx="0" dy="0" dz="0"/>
                  </am3d:trans>
                  <am3d:raster rName="Office3DRenderer" rVer="16.0.8326">
                    <am3d:blip r:embed="rId8"/>
                  </am3d:raster>
                  <am3d:objViewport viewportSz="25616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hopping cart">
                <a:extLst>
                  <a:ext uri="{FF2B5EF4-FFF2-40B4-BE49-F238E27FC236}">
                    <a16:creationId xmlns:a16="http://schemas.microsoft.com/office/drawing/2014/main" id="{D5CE1BA3-E772-C89B-429A-92F47D7411DD}"/>
                  </a:ext>
                </a:extLst>
              </p:cNvPr>
              <p:cNvPicPr>
                <a:picLocks noGrp="1" noRot="1" noChangeAspect="1" noMove="1" noResize="1" noEditPoints="1" noAdjustHandles="1" noChangeArrowheads="1" noChangeShapeType="1" noCrop="1"/>
              </p:cNvPicPr>
              <p:nvPr/>
            </p:nvPicPr>
            <p:blipFill>
              <a:blip r:embed="rId8"/>
              <a:stretch>
                <a:fillRect/>
              </a:stretch>
            </p:blipFill>
            <p:spPr>
              <a:xfrm>
                <a:off x="2682837" y="1655696"/>
                <a:ext cx="1666532" cy="194224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Home">
                <a:extLst>
                  <a:ext uri="{FF2B5EF4-FFF2-40B4-BE49-F238E27FC236}">
                    <a16:creationId xmlns:a16="http://schemas.microsoft.com/office/drawing/2014/main" id="{F3B19A30-9BCF-A986-462A-FB3F510E1B6A}"/>
                  </a:ext>
                </a:extLst>
              </p:cNvPr>
              <p:cNvGraphicFramePr/>
              <p:nvPr>
                <p:extLst>
                  <p:ext uri="{D42A27DB-BD31-4B8C-83A1-F6EECF244321}">
                    <p14:modId xmlns:p14="http://schemas.microsoft.com/office/powerpoint/2010/main" val="3314945570"/>
                  </p:ext>
                </p:extLst>
              </p:nvPr>
            </p:nvGraphicFramePr>
            <p:xfrm>
              <a:off x="4471064" y="494858"/>
              <a:ext cx="1814388" cy="2478618"/>
            </p:xfrm>
            <a:graphic>
              <a:graphicData uri="http://schemas.microsoft.com/office/drawing/2017/model3d">
                <am3d:model3d r:embed="rId9">
                  <am3d:spPr>
                    <a:xfrm>
                      <a:off x="0" y="0"/>
                      <a:ext cx="1814388" cy="2478618"/>
                    </a:xfrm>
                    <a:prstGeom prst="rect">
                      <a:avLst/>
                    </a:prstGeom>
                  </am3d:spPr>
                  <am3d:camera>
                    <am3d:pos x="0" y="0" z="68201477"/>
                    <am3d:up dx="0" dy="36000000" dz="0"/>
                    <am3d:lookAt x="0" y="0" z="0"/>
                    <am3d:perspective fov="2700000"/>
                  </am3d:camera>
                  <am3d:trans>
                    <am3d:meterPerModelUnit n="1226063" d="1000000"/>
                    <am3d:preTrans dx="0" dy="-13384882" dz="-5003200"/>
                    <am3d:scale>
                      <am3d:sx n="1000000" d="1000000"/>
                      <am3d:sy n="1000000" d="1000000"/>
                      <am3d:sz n="1000000" d="1000000"/>
                    </am3d:scale>
                    <am3d:rot/>
                    <am3d:postTrans dx="0" dy="0" dz="0"/>
                  </am3d:trans>
                  <am3d:raster rName="Office3DRenderer" rVer="16.0.8326">
                    <am3d:blip r:embed="rId10"/>
                  </am3d:raster>
                  <am3d:objViewport viewportSz="32550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Home">
                <a:extLst>
                  <a:ext uri="{FF2B5EF4-FFF2-40B4-BE49-F238E27FC236}">
                    <a16:creationId xmlns:a16="http://schemas.microsoft.com/office/drawing/2014/main" id="{F3B19A30-9BCF-A986-462A-FB3F510E1B6A}"/>
                  </a:ext>
                </a:extLst>
              </p:cNvPr>
              <p:cNvPicPr>
                <a:picLocks noGrp="1" noRot="1" noChangeAspect="1" noMove="1" noResize="1" noEditPoints="1" noAdjustHandles="1" noChangeArrowheads="1" noChangeShapeType="1" noCrop="1"/>
              </p:cNvPicPr>
              <p:nvPr/>
            </p:nvPicPr>
            <p:blipFill>
              <a:blip r:embed="rId10"/>
              <a:stretch>
                <a:fillRect/>
              </a:stretch>
            </p:blipFill>
            <p:spPr>
              <a:xfrm>
                <a:off x="4471064" y="494858"/>
                <a:ext cx="1814388" cy="247861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Airplane">
                <a:extLst>
                  <a:ext uri="{FF2B5EF4-FFF2-40B4-BE49-F238E27FC236}">
                    <a16:creationId xmlns:a16="http://schemas.microsoft.com/office/drawing/2014/main" id="{2EA4C60A-99C1-9909-39B1-881D2A12B2BC}"/>
                  </a:ext>
                </a:extLst>
              </p:cNvPr>
              <p:cNvGraphicFramePr>
                <a:graphicFrameLocks noChangeAspect="1"/>
              </p:cNvGraphicFramePr>
              <p:nvPr>
                <p:extLst>
                  <p:ext uri="{D42A27DB-BD31-4B8C-83A1-F6EECF244321}">
                    <p14:modId xmlns:p14="http://schemas.microsoft.com/office/powerpoint/2010/main" val="3623209963"/>
                  </p:ext>
                </p:extLst>
              </p:nvPr>
            </p:nvGraphicFramePr>
            <p:xfrm>
              <a:off x="6257946" y="1674948"/>
              <a:ext cx="1666532" cy="1841956"/>
            </p:xfrm>
            <a:graphic>
              <a:graphicData uri="http://schemas.microsoft.com/office/drawing/2017/model3d">
                <am3d:model3d r:embed="rId11">
                  <am3d:spPr>
                    <a:xfrm>
                      <a:off x="0" y="0"/>
                      <a:ext cx="1666532" cy="1841956"/>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5965897" ay="479095" az="8405717"/>
                    <am3d:postTrans dx="0" dy="0" dz="0"/>
                  </am3d:trans>
                  <am3d:raster rName="Office3DRenderer" rVer="16.0.8326">
                    <am3d:blip r:embed="rId12"/>
                  </am3d:raster>
                  <am3d:objViewport viewportSz="26552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Airplane">
                <a:extLst>
                  <a:ext uri="{FF2B5EF4-FFF2-40B4-BE49-F238E27FC236}">
                    <a16:creationId xmlns:a16="http://schemas.microsoft.com/office/drawing/2014/main" id="{2EA4C60A-99C1-9909-39B1-881D2A12B2BC}"/>
                  </a:ext>
                </a:extLst>
              </p:cNvPr>
              <p:cNvPicPr>
                <a:picLocks noGrp="1" noRot="1" noChangeAspect="1" noMove="1" noResize="1" noEditPoints="1" noAdjustHandles="1" noChangeArrowheads="1" noChangeShapeType="1" noCrop="1"/>
              </p:cNvPicPr>
              <p:nvPr/>
            </p:nvPicPr>
            <p:blipFill>
              <a:blip r:embed="rId12"/>
              <a:stretch>
                <a:fillRect/>
              </a:stretch>
            </p:blipFill>
            <p:spPr>
              <a:xfrm>
                <a:off x="6257946" y="1674948"/>
                <a:ext cx="1666532" cy="184195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Piggy Bank Money Box">
                <a:extLst>
                  <a:ext uri="{FF2B5EF4-FFF2-40B4-BE49-F238E27FC236}">
                    <a16:creationId xmlns:a16="http://schemas.microsoft.com/office/drawing/2014/main" id="{BE2FD485-4A24-4A24-9F16-25212F29DB80}"/>
                  </a:ext>
                </a:extLst>
              </p:cNvPr>
              <p:cNvGraphicFramePr>
                <a:graphicFrameLocks noChangeAspect="1"/>
              </p:cNvGraphicFramePr>
              <p:nvPr>
                <p:extLst>
                  <p:ext uri="{D42A27DB-BD31-4B8C-83A1-F6EECF244321}">
                    <p14:modId xmlns:p14="http://schemas.microsoft.com/office/powerpoint/2010/main" val="4082398474"/>
                  </p:ext>
                </p:extLst>
              </p:nvPr>
            </p:nvGraphicFramePr>
            <p:xfrm>
              <a:off x="8292252" y="1859927"/>
              <a:ext cx="1082028" cy="1416941"/>
            </p:xfrm>
            <a:graphic>
              <a:graphicData uri="http://schemas.microsoft.com/office/drawing/2017/model3d">
                <am3d:model3d r:embed="rId13">
                  <am3d:spPr>
                    <a:xfrm>
                      <a:off x="0" y="0"/>
                      <a:ext cx="1082028" cy="1416941"/>
                    </a:xfrm>
                    <a:prstGeom prst="rect">
                      <a:avLst/>
                    </a:prstGeom>
                  </am3d:spPr>
                  <am3d:camera>
                    <am3d:pos x="0" y="0" z="66594559"/>
                    <am3d:up dx="0" dy="36000000" dz="0"/>
                    <am3d:lookAt x="0" y="0" z="0"/>
                    <am3d:perspective fov="2700000"/>
                  </am3d:camera>
                  <am3d:trans>
                    <am3d:meterPerModelUnit n="5886366" d="1000000"/>
                    <am3d:preTrans dx="1210897" dy="1313110" dz="-30000"/>
                    <am3d:scale>
                      <am3d:sx n="1000000" d="1000000"/>
                      <am3d:sy n="1000000" d="1000000"/>
                      <am3d:sz n="1000000" d="1000000"/>
                    </am3d:scale>
                    <am3d:rot ax="-10589169" ay="5112468" az="-10589974"/>
                    <am3d:postTrans dx="0" dy="0" dz="0"/>
                  </am3d:trans>
                  <am3d:raster rName="Office3DRenderer" rVer="16.0.8326">
                    <am3d:blip r:embed="rId14"/>
                  </am3d:raster>
                  <am3d:objViewport viewportSz="24045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Piggy Bank Money Box">
                <a:extLst>
                  <a:ext uri="{FF2B5EF4-FFF2-40B4-BE49-F238E27FC236}">
                    <a16:creationId xmlns:a16="http://schemas.microsoft.com/office/drawing/2014/main" id="{BE2FD485-4A24-4A24-9F16-25212F29DB80}"/>
                  </a:ext>
                </a:extLst>
              </p:cNvPr>
              <p:cNvPicPr>
                <a:picLocks noGrp="1" noRot="1" noChangeAspect="1" noMove="1" noResize="1" noEditPoints="1" noAdjustHandles="1" noChangeArrowheads="1" noChangeShapeType="1" noCrop="1"/>
              </p:cNvPicPr>
              <p:nvPr/>
            </p:nvPicPr>
            <p:blipFill>
              <a:blip r:embed="rId14"/>
              <a:stretch>
                <a:fillRect/>
              </a:stretch>
            </p:blipFill>
            <p:spPr>
              <a:xfrm>
                <a:off x="8292252" y="1859927"/>
                <a:ext cx="1082028" cy="14169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FOC Rings Classic D19">
                <a:extLst>
                  <a:ext uri="{FF2B5EF4-FFF2-40B4-BE49-F238E27FC236}">
                    <a16:creationId xmlns:a16="http://schemas.microsoft.com/office/drawing/2014/main" id="{6B9A8BD2-D340-EC36-66C8-C5084B66B419}"/>
                  </a:ext>
                </a:extLst>
              </p:cNvPr>
              <p:cNvGraphicFramePr>
                <a:graphicFrameLocks noChangeAspect="1"/>
              </p:cNvGraphicFramePr>
              <p:nvPr>
                <p:extLst>
                  <p:ext uri="{D42A27DB-BD31-4B8C-83A1-F6EECF244321}">
                    <p14:modId xmlns:p14="http://schemas.microsoft.com/office/powerpoint/2010/main" val="3695001016"/>
                  </p:ext>
                </p:extLst>
              </p:nvPr>
            </p:nvGraphicFramePr>
            <p:xfrm>
              <a:off x="9509163" y="2315589"/>
              <a:ext cx="1003562" cy="1029296"/>
            </p:xfrm>
            <a:graphic>
              <a:graphicData uri="http://schemas.microsoft.com/office/drawing/2017/model3d">
                <am3d:model3d r:embed="rId15">
                  <am3d:spPr>
                    <a:xfrm>
                      <a:off x="0" y="0"/>
                      <a:ext cx="1003562" cy="1029296"/>
                    </a:xfrm>
                    <a:prstGeom prst="rect">
                      <a:avLst/>
                    </a:prstGeom>
                  </am3d:spPr>
                  <am3d:camera>
                    <am3d:pos x="0" y="0" z="67020339"/>
                    <am3d:up dx="0" dy="36000000" dz="0"/>
                    <am3d:lookAt x="0" y="0" z="0"/>
                    <am3d:perspective fov="2700000"/>
                  </am3d:camera>
                  <am3d:trans>
                    <am3d:meterPerModelUnit n="40672" d="1000000"/>
                    <am3d:preTrans dx="0" dy="0" dz="0"/>
                    <am3d:scale>
                      <am3d:sx n="1000000" d="1000000"/>
                      <am3d:sy n="1000000" d="1000000"/>
                      <am3d:sz n="1000000" d="1000000"/>
                    </am3d:scale>
                    <am3d:rot ax="5319933" ay="423464" az="-6044096"/>
                    <am3d:postTrans dx="0" dy="0" dz="0"/>
                  </am3d:trans>
                  <am3d:raster rName="Office3DRenderer" rVer="16.0.8326">
                    <am3d:blip r:embed="rId16"/>
                  </am3d:raster>
                  <am3d:objViewport viewportSz="13638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FOC Rings Classic D19">
                <a:extLst>
                  <a:ext uri="{FF2B5EF4-FFF2-40B4-BE49-F238E27FC236}">
                    <a16:creationId xmlns:a16="http://schemas.microsoft.com/office/drawing/2014/main" id="{6B9A8BD2-D340-EC36-66C8-C5084B66B419}"/>
                  </a:ext>
                </a:extLst>
              </p:cNvPr>
              <p:cNvPicPr>
                <a:picLocks noGrp="1" noRot="1" noChangeAspect="1" noMove="1" noResize="1" noEditPoints="1" noAdjustHandles="1" noChangeArrowheads="1" noChangeShapeType="1" noCrop="1"/>
              </p:cNvPicPr>
              <p:nvPr/>
            </p:nvPicPr>
            <p:blipFill>
              <a:blip r:embed="rId16"/>
              <a:stretch>
                <a:fillRect/>
              </a:stretch>
            </p:blipFill>
            <p:spPr>
              <a:xfrm>
                <a:off x="9509163" y="2315589"/>
                <a:ext cx="1003562" cy="1029296"/>
              </a:xfrm>
              <a:prstGeom prst="rect">
                <a:avLst/>
              </a:prstGeom>
            </p:spPr>
          </p:pic>
        </mc:Fallback>
      </mc:AlternateContent>
      <p:sp>
        <p:nvSpPr>
          <p:cNvPr id="3" name="TextBox 2">
            <a:extLst>
              <a:ext uri="{FF2B5EF4-FFF2-40B4-BE49-F238E27FC236}">
                <a16:creationId xmlns:a16="http://schemas.microsoft.com/office/drawing/2014/main" id="{E5BB8E2D-89AA-E210-F964-7FB3CFD22E0E}"/>
              </a:ext>
            </a:extLst>
          </p:cNvPr>
          <p:cNvSpPr txBox="1"/>
          <p:nvPr/>
        </p:nvSpPr>
        <p:spPr>
          <a:xfrm>
            <a:off x="3405352" y="5801710"/>
            <a:ext cx="4336764" cy="646331"/>
          </a:xfrm>
          <a:prstGeom prst="rect">
            <a:avLst/>
          </a:prstGeom>
          <a:noFill/>
        </p:spPr>
        <p:txBody>
          <a:bodyPr wrap="square" rtlCol="0">
            <a:spAutoFit/>
          </a:bodyPr>
          <a:lstStyle/>
          <a:p>
            <a:r>
              <a:rPr lang="en-US" b="1" dirty="0">
                <a:solidFill>
                  <a:schemeClr val="bg1"/>
                </a:solidFill>
              </a:rPr>
              <a:t>PYTHON PROGRAMMING: </a:t>
            </a:r>
          </a:p>
          <a:p>
            <a:r>
              <a:rPr lang="en-US" b="1" dirty="0">
                <a:solidFill>
                  <a:schemeClr val="bg1"/>
                </a:solidFill>
              </a:rPr>
              <a:t>PROFESSOR KALEEMUNNISA</a:t>
            </a:r>
          </a:p>
        </p:txBody>
      </p:sp>
    </p:spTree>
    <p:extLst>
      <p:ext uri="{BB962C8B-B14F-4D97-AF65-F5344CB8AC3E}">
        <p14:creationId xmlns:p14="http://schemas.microsoft.com/office/powerpoint/2010/main" val="4257887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CD8F-233E-97CB-0E97-DF34AFC5C1D0}"/>
              </a:ext>
            </a:extLst>
          </p:cNvPr>
          <p:cNvSpPr>
            <a:spLocks noGrp="1"/>
          </p:cNvSpPr>
          <p:nvPr>
            <p:ph type="title"/>
          </p:nvPr>
        </p:nvSpPr>
        <p:spPr/>
        <p:txBody>
          <a:bodyPr/>
          <a:lstStyle/>
          <a:p>
            <a:r>
              <a:rPr lang="en-US" dirty="0"/>
              <a:t>DATA SET</a:t>
            </a:r>
          </a:p>
        </p:txBody>
      </p:sp>
      <p:sp>
        <p:nvSpPr>
          <p:cNvPr id="11" name="Oval 10">
            <a:extLst>
              <a:ext uri="{FF2B5EF4-FFF2-40B4-BE49-F238E27FC236}">
                <a16:creationId xmlns:a16="http://schemas.microsoft.com/office/drawing/2014/main" id="{C61AE620-A35A-FD50-B2F7-104DB376C770}"/>
              </a:ext>
            </a:extLst>
          </p:cNvPr>
          <p:cNvSpPr/>
          <p:nvPr/>
        </p:nvSpPr>
        <p:spPr>
          <a:xfrm>
            <a:off x="-1236961" y="-3798827"/>
            <a:ext cx="14275628" cy="14924006"/>
          </a:xfrm>
          <a:prstGeom prst="ellipse">
            <a:avLst/>
          </a:prstGeom>
          <a:solidFill>
            <a:srgbClr val="1F2D33">
              <a:alpha val="53000"/>
            </a:srgbClr>
          </a:solidFill>
          <a:ln w="127000">
            <a:solidFill>
              <a:schemeClr val="bg1"/>
            </a:solidFill>
          </a:ln>
          <a:effectLst>
            <a:outerShdw blurRad="215900" dist="50800" dir="5400000" algn="ctr" rotWithShape="0">
              <a:srgbClr val="000000">
                <a:alpha val="5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8">
            <a:extLst>
              <a:ext uri="{FF2B5EF4-FFF2-40B4-BE49-F238E27FC236}">
                <a16:creationId xmlns:a16="http://schemas.microsoft.com/office/drawing/2014/main" id="{BD493544-F6E1-BD26-DD0D-06A6B0209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14194"/>
            <a:ext cx="10018712" cy="4299520"/>
          </a:xfrm>
        </p:spPr>
      </p:pic>
    </p:spTree>
    <p:extLst>
      <p:ext uri="{BB962C8B-B14F-4D97-AF65-F5344CB8AC3E}">
        <p14:creationId xmlns:p14="http://schemas.microsoft.com/office/powerpoint/2010/main" val="2074973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D5E4-46D5-2238-85EC-C35692916EFE}"/>
              </a:ext>
            </a:extLst>
          </p:cNvPr>
          <p:cNvSpPr>
            <a:spLocks noGrp="1"/>
          </p:cNvSpPr>
          <p:nvPr>
            <p:ph type="title"/>
          </p:nvPr>
        </p:nvSpPr>
        <p:spPr/>
        <p:txBody>
          <a:bodyPr/>
          <a:lstStyle/>
          <a:p>
            <a:r>
              <a:rPr lang="en-US" dirty="0">
                <a:solidFill>
                  <a:schemeClr val="tx1"/>
                </a:solidFill>
              </a:rPr>
              <a:t>COLUMNS</a:t>
            </a:r>
          </a:p>
        </p:txBody>
      </p:sp>
      <p:pic>
        <p:nvPicPr>
          <p:cNvPr id="5" name="Content Placeholder 4">
            <a:extLst>
              <a:ext uri="{FF2B5EF4-FFF2-40B4-BE49-F238E27FC236}">
                <a16:creationId xmlns:a16="http://schemas.microsoft.com/office/drawing/2014/main" id="{13CAC2E2-1133-D8C6-02FA-66A24AD4EC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5414" y="2257646"/>
            <a:ext cx="8602275" cy="3537099"/>
          </a:xfrm>
        </p:spPr>
      </p:pic>
      <p:pic>
        <p:nvPicPr>
          <p:cNvPr id="10" name="Content Placeholder 4">
            <a:extLst>
              <a:ext uri="{FF2B5EF4-FFF2-40B4-BE49-F238E27FC236}">
                <a16:creationId xmlns:a16="http://schemas.microsoft.com/office/drawing/2014/main" id="{F2DC852D-8054-B37D-5BE5-635DCF3BF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55182" y="-584790"/>
            <a:ext cx="110675" cy="117392"/>
          </a:xfrm>
          <a:prstGeom prst="rect">
            <a:avLst/>
          </a:prstGeom>
        </p:spPr>
      </p:pic>
    </p:spTree>
    <p:extLst>
      <p:ext uri="{BB962C8B-B14F-4D97-AF65-F5344CB8AC3E}">
        <p14:creationId xmlns:p14="http://schemas.microsoft.com/office/powerpoint/2010/main" val="715656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49814-E964-C8ED-61EE-139EB610832B}"/>
              </a:ext>
            </a:extLst>
          </p:cNvPr>
          <p:cNvSpPr>
            <a:spLocks noGrp="1"/>
          </p:cNvSpPr>
          <p:nvPr>
            <p:ph type="title"/>
          </p:nvPr>
        </p:nvSpPr>
        <p:spPr>
          <a:xfrm>
            <a:off x="1839687" y="0"/>
            <a:ext cx="9322300" cy="1093076"/>
          </a:xfrm>
        </p:spPr>
        <p:txBody>
          <a:bodyPr/>
          <a:lstStyle/>
          <a:p>
            <a:r>
              <a:rPr lang="en-US" dirty="0">
                <a:solidFill>
                  <a:schemeClr val="tx1"/>
                </a:solidFill>
              </a:rPr>
              <a:t>VISUALIZATION AND RESULTS</a:t>
            </a:r>
          </a:p>
        </p:txBody>
      </p:sp>
      <p:sp>
        <p:nvSpPr>
          <p:cNvPr id="6" name="TextBox 5">
            <a:extLst>
              <a:ext uri="{FF2B5EF4-FFF2-40B4-BE49-F238E27FC236}">
                <a16:creationId xmlns:a16="http://schemas.microsoft.com/office/drawing/2014/main" id="{18E3162D-C205-9D5B-C974-DE663CFE0E3E}"/>
              </a:ext>
            </a:extLst>
          </p:cNvPr>
          <p:cNvSpPr txBox="1"/>
          <p:nvPr/>
        </p:nvSpPr>
        <p:spPr>
          <a:xfrm>
            <a:off x="5305648" y="1352911"/>
            <a:ext cx="6538010" cy="4524315"/>
          </a:xfrm>
          <a:prstGeom prst="rect">
            <a:avLst/>
          </a:prstGeom>
          <a:noFill/>
        </p:spPr>
        <p:txBody>
          <a:bodyPr wrap="square" rtlCol="0">
            <a:spAutoFit/>
          </a:bodyPr>
          <a:lstStyle/>
          <a:p>
            <a:r>
              <a:rPr lang="en-US" b="0" dirty="0">
                <a:effectLst/>
                <a:latin typeface="Arial" panose="020B0604020202020204" pitchFamily="34" charset="0"/>
                <a:cs typeface="Arial" panose="020B0604020202020204" pitchFamily="34" charset="0"/>
              </a:rPr>
              <a:t>&gt;&gt;The number of male applicants is higher compared to female applicants.</a:t>
            </a:r>
          </a:p>
          <a:p>
            <a:r>
              <a:rPr lang="en-US" dirty="0">
                <a:latin typeface="Arial" panose="020B0604020202020204" pitchFamily="34" charset="0"/>
                <a:cs typeface="Arial" panose="020B0604020202020204" pitchFamily="34" charset="0"/>
              </a:rPr>
              <a:t>&gt;&gt;</a:t>
            </a:r>
            <a:r>
              <a:rPr lang="en-US" b="0" dirty="0">
                <a:effectLst/>
                <a:latin typeface="Arial" panose="020B0604020202020204" pitchFamily="34" charset="0"/>
                <a:cs typeface="Arial" panose="020B0604020202020204" pitchFamily="34" charset="0"/>
              </a:rPr>
              <a:t>The number of applicants that has been married is higher compared to applicants that hasn't married.</a:t>
            </a:r>
          </a:p>
          <a:p>
            <a:r>
              <a:rPr lang="en-US" dirty="0">
                <a:latin typeface="Arial" panose="020B0604020202020204" pitchFamily="34" charset="0"/>
                <a:cs typeface="Arial" panose="020B0604020202020204" pitchFamily="34" charset="0"/>
              </a:rPr>
              <a:t>&gt;&gt;</a:t>
            </a:r>
            <a:r>
              <a:rPr lang="en-US" b="0" dirty="0">
                <a:effectLst/>
                <a:latin typeface="Arial" panose="020B0604020202020204" pitchFamily="34" charset="0"/>
                <a:cs typeface="Arial" panose="020B0604020202020204" pitchFamily="34" charset="0"/>
              </a:rPr>
              <a:t>The number of applicants that has been graduated is higher compared to applicants that hasn't graduated.</a:t>
            </a:r>
          </a:p>
          <a:p>
            <a:r>
              <a:rPr lang="en-US" dirty="0">
                <a:latin typeface="Arial" panose="020B0604020202020204" pitchFamily="34" charset="0"/>
                <a:cs typeface="Arial" panose="020B0604020202020204" pitchFamily="34" charset="0"/>
              </a:rPr>
              <a:t>&gt;&gt;</a:t>
            </a:r>
            <a:r>
              <a:rPr lang="en-US" b="0" dirty="0">
                <a:effectLst/>
                <a:latin typeface="Arial" panose="020B0604020202020204" pitchFamily="34" charset="0"/>
                <a:cs typeface="Arial" panose="020B0604020202020204" pitchFamily="34" charset="0"/>
              </a:rPr>
              <a:t>The number of applicants that are not self employed is higher compared to applicants that are self employed.</a:t>
            </a:r>
          </a:p>
          <a:p>
            <a:r>
              <a:rPr lang="en-US" dirty="0">
                <a:latin typeface="Arial" panose="020B0604020202020204" pitchFamily="34" charset="0"/>
                <a:cs typeface="Arial" panose="020B0604020202020204" pitchFamily="34" charset="0"/>
              </a:rPr>
              <a:t>&gt;&gt;</a:t>
            </a:r>
            <a:r>
              <a:rPr lang="en-US" b="0" dirty="0">
                <a:effectLst/>
                <a:latin typeface="Arial" panose="020B0604020202020204" pitchFamily="34" charset="0"/>
                <a:cs typeface="Arial" panose="020B0604020202020204" pitchFamily="34" charset="0"/>
              </a:rPr>
              <a:t>The number of applicants that have good credit history is higher compared to applicants that have bad credit history.</a:t>
            </a:r>
          </a:p>
          <a:p>
            <a:r>
              <a:rPr lang="en-US" dirty="0">
                <a:latin typeface="Arial" panose="020B0604020202020204" pitchFamily="34" charset="0"/>
                <a:cs typeface="Arial" panose="020B0604020202020204" pitchFamily="34" charset="0"/>
              </a:rPr>
              <a:t>&gt;&gt;</a:t>
            </a:r>
            <a:r>
              <a:rPr lang="en-US" b="0" dirty="0">
                <a:effectLst/>
                <a:latin typeface="Arial" panose="020B0604020202020204" pitchFamily="34" charset="0"/>
                <a:cs typeface="Arial" panose="020B0604020202020204" pitchFamily="34" charset="0"/>
              </a:rPr>
              <a:t>This column has a balanced distribution between Urban, Rural, and Semiurban property area.</a:t>
            </a:r>
          </a:p>
          <a:p>
            <a:r>
              <a:rPr lang="en-US" dirty="0">
                <a:latin typeface="Arial" panose="020B0604020202020204" pitchFamily="34" charset="0"/>
                <a:cs typeface="Arial" panose="020B0604020202020204" pitchFamily="34" charset="0"/>
              </a:rPr>
              <a:t>&gt;&gt;</a:t>
            </a:r>
            <a:r>
              <a:rPr lang="en-US" b="0" dirty="0">
                <a:effectLst/>
                <a:latin typeface="Arial" panose="020B0604020202020204" pitchFamily="34" charset="0"/>
                <a:cs typeface="Arial" panose="020B0604020202020204" pitchFamily="34" charset="0"/>
              </a:rPr>
              <a:t>The number of approved loans is higher compared to rejected loans .</a:t>
            </a:r>
          </a:p>
          <a:p>
            <a:r>
              <a:rPr lang="en-US" dirty="0">
                <a:latin typeface="Arial" panose="020B0604020202020204" pitchFamily="34" charset="0"/>
                <a:cs typeface="Arial" panose="020B0604020202020204" pitchFamily="34" charset="0"/>
              </a:rPr>
              <a:t>&gt;&gt;</a:t>
            </a:r>
            <a:r>
              <a:rPr lang="en-US" b="0" dirty="0">
                <a:effectLst/>
                <a:latin typeface="Arial" panose="020B0604020202020204" pitchFamily="34" charset="0"/>
                <a:cs typeface="Arial" panose="020B0604020202020204" pitchFamily="34" charset="0"/>
              </a:rPr>
              <a:t>As can be seen from the results, the 360 days loan duration is the most popular compared to others</a:t>
            </a:r>
            <a:r>
              <a:rPr lang="en-US" b="0" dirty="0">
                <a:effectLst/>
                <a:highlight>
                  <a:srgbClr val="000000"/>
                </a:highlight>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027AC79A-B71E-930C-82D5-F3016A235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7099803"/>
            <a:ext cx="177303" cy="174311"/>
          </a:xfrm>
          <a:prstGeom prst="rect">
            <a:avLst/>
          </a:prstGeom>
        </p:spPr>
      </p:pic>
      <p:pic>
        <p:nvPicPr>
          <p:cNvPr id="9" name="Picture 8">
            <a:extLst>
              <a:ext uri="{FF2B5EF4-FFF2-40B4-BE49-F238E27FC236}">
                <a16:creationId xmlns:a16="http://schemas.microsoft.com/office/drawing/2014/main" id="{7951D20D-6F90-1497-5FD5-EFC024B88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11" y="-496188"/>
            <a:ext cx="151607" cy="134681"/>
          </a:xfrm>
          <a:prstGeom prst="rect">
            <a:avLst/>
          </a:prstGeom>
        </p:spPr>
      </p:pic>
      <p:pic>
        <p:nvPicPr>
          <p:cNvPr id="10" name="Content Placeholder 4">
            <a:extLst>
              <a:ext uri="{FF2B5EF4-FFF2-40B4-BE49-F238E27FC236}">
                <a16:creationId xmlns:a16="http://schemas.microsoft.com/office/drawing/2014/main" id="{E3337FC6-C237-3065-8088-3F62C7076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4577" y="-680921"/>
            <a:ext cx="157423" cy="151062"/>
          </a:xfrm>
          <a:prstGeom prst="rect">
            <a:avLst/>
          </a:prstGeom>
        </p:spPr>
      </p:pic>
      <p:pic>
        <p:nvPicPr>
          <p:cNvPr id="13" name="Content Placeholder 12">
            <a:extLst>
              <a:ext uri="{FF2B5EF4-FFF2-40B4-BE49-F238E27FC236}">
                <a16:creationId xmlns:a16="http://schemas.microsoft.com/office/drawing/2014/main" id="{25A0DAAF-C785-B614-FEFF-35D32ABA26EA}"/>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48341" y="998483"/>
            <a:ext cx="4920275" cy="5465379"/>
          </a:xfrm>
        </p:spPr>
      </p:pic>
    </p:spTree>
    <p:extLst>
      <p:ext uri="{BB962C8B-B14F-4D97-AF65-F5344CB8AC3E}">
        <p14:creationId xmlns:p14="http://schemas.microsoft.com/office/powerpoint/2010/main" val="3576880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EBEA-FB0F-8AEE-E769-86F2261AE13D}"/>
              </a:ext>
            </a:extLst>
          </p:cNvPr>
          <p:cNvSpPr>
            <a:spLocks noGrp="1"/>
          </p:cNvSpPr>
          <p:nvPr>
            <p:ph type="title"/>
          </p:nvPr>
        </p:nvSpPr>
        <p:spPr>
          <a:xfrm>
            <a:off x="1792655" y="0"/>
            <a:ext cx="10018713" cy="1752599"/>
          </a:xfrm>
        </p:spPr>
        <p:txBody>
          <a:bodyPr/>
          <a:lstStyle/>
          <a:p>
            <a:r>
              <a:rPr lang="en-US" dirty="0"/>
              <a:t>HISTOGRAM PLOT</a:t>
            </a:r>
          </a:p>
        </p:txBody>
      </p:sp>
      <p:sp>
        <p:nvSpPr>
          <p:cNvPr id="10" name="TextBox 9">
            <a:extLst>
              <a:ext uri="{FF2B5EF4-FFF2-40B4-BE49-F238E27FC236}">
                <a16:creationId xmlns:a16="http://schemas.microsoft.com/office/drawing/2014/main" id="{EAB6A3F9-6381-BA2B-D69B-C29D2D9C5889}"/>
              </a:ext>
            </a:extLst>
          </p:cNvPr>
          <p:cNvSpPr txBox="1"/>
          <p:nvPr/>
        </p:nvSpPr>
        <p:spPr>
          <a:xfrm>
            <a:off x="1237116" y="5485641"/>
            <a:ext cx="10018713"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&gt;&gt;F</a:t>
            </a:r>
            <a:r>
              <a:rPr lang="en-US" b="0" dirty="0">
                <a:effectLst/>
                <a:latin typeface="Arial" panose="020B0604020202020204" pitchFamily="34" charset="0"/>
                <a:cs typeface="Arial" panose="020B0604020202020204" pitchFamily="34" charset="0"/>
              </a:rPr>
              <a:t>rom the above histogram plots we can see that, the distribution of Applicant income, Co Applicant Income, and Loan Amount are positively skewed and it has outliers.</a:t>
            </a:r>
          </a:p>
          <a:p>
            <a:endParaRPr lang="en-US" dirty="0"/>
          </a:p>
        </p:txBody>
      </p:sp>
      <p:pic>
        <p:nvPicPr>
          <p:cNvPr id="11" name="Content Placeholder 4">
            <a:extLst>
              <a:ext uri="{FF2B5EF4-FFF2-40B4-BE49-F238E27FC236}">
                <a16:creationId xmlns:a16="http://schemas.microsoft.com/office/drawing/2014/main" id="{791BD4DA-3667-F20D-6F6A-AE19FB0F7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07637" y="-558398"/>
            <a:ext cx="94587" cy="45719"/>
          </a:xfrm>
          <a:prstGeom prst="rect">
            <a:avLst/>
          </a:prstGeom>
        </p:spPr>
      </p:pic>
      <p:pic>
        <p:nvPicPr>
          <p:cNvPr id="8" name="Content Placeholder 7">
            <a:extLst>
              <a:ext uri="{FF2B5EF4-FFF2-40B4-BE49-F238E27FC236}">
                <a16:creationId xmlns:a16="http://schemas.microsoft.com/office/drawing/2014/main" id="{F2F0E6C8-7A77-AFBB-9938-C23E71D7F3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752599"/>
            <a:ext cx="10058400" cy="3260942"/>
          </a:xfrm>
        </p:spPr>
      </p:pic>
    </p:spTree>
    <p:extLst>
      <p:ext uri="{BB962C8B-B14F-4D97-AF65-F5344CB8AC3E}">
        <p14:creationId xmlns:p14="http://schemas.microsoft.com/office/powerpoint/2010/main" val="3698668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6584-E83E-7DEC-F1A9-108D6E109117}"/>
              </a:ext>
            </a:extLst>
          </p:cNvPr>
          <p:cNvSpPr>
            <a:spLocks noGrp="1"/>
          </p:cNvSpPr>
          <p:nvPr>
            <p:ph type="title"/>
          </p:nvPr>
        </p:nvSpPr>
        <p:spPr>
          <a:xfrm>
            <a:off x="1494943" y="-338468"/>
            <a:ext cx="10018713" cy="1752599"/>
          </a:xfrm>
        </p:spPr>
        <p:txBody>
          <a:bodyPr/>
          <a:lstStyle/>
          <a:p>
            <a:r>
              <a:rPr lang="en-US" dirty="0"/>
              <a:t>HEAT MAP</a:t>
            </a:r>
          </a:p>
        </p:txBody>
      </p:sp>
      <p:sp>
        <p:nvSpPr>
          <p:cNvPr id="6" name="TextBox 5">
            <a:extLst>
              <a:ext uri="{FF2B5EF4-FFF2-40B4-BE49-F238E27FC236}">
                <a16:creationId xmlns:a16="http://schemas.microsoft.com/office/drawing/2014/main" id="{920B0168-457A-264F-4459-1A8645134A75}"/>
              </a:ext>
            </a:extLst>
          </p:cNvPr>
          <p:cNvSpPr txBox="1"/>
          <p:nvPr/>
        </p:nvSpPr>
        <p:spPr>
          <a:xfrm>
            <a:off x="2334859" y="5970371"/>
            <a:ext cx="9490627"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&gt;&gt;</a:t>
            </a:r>
            <a:r>
              <a:rPr lang="en-US" b="0" dirty="0">
                <a:effectLst/>
                <a:latin typeface="Arial" panose="020B0604020202020204" pitchFamily="34" charset="0"/>
                <a:cs typeface="Arial" panose="020B0604020202020204" pitchFamily="34" charset="0"/>
              </a:rPr>
              <a:t>From the above heatmap we can see that, There is positive correlation between Loan Amount and Applicant Income</a:t>
            </a:r>
          </a:p>
        </p:txBody>
      </p:sp>
      <p:pic>
        <p:nvPicPr>
          <p:cNvPr id="7" name="Content Placeholder 4">
            <a:extLst>
              <a:ext uri="{FF2B5EF4-FFF2-40B4-BE49-F238E27FC236}">
                <a16:creationId xmlns:a16="http://schemas.microsoft.com/office/drawing/2014/main" id="{92276E14-3069-507F-44F0-BBFBBBABD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982" y="-338467"/>
            <a:ext cx="148493" cy="70890"/>
          </a:xfrm>
          <a:prstGeom prst="rect">
            <a:avLst/>
          </a:prstGeom>
        </p:spPr>
      </p:pic>
      <p:pic>
        <p:nvPicPr>
          <p:cNvPr id="9" name="Content Placeholder 8">
            <a:extLst>
              <a:ext uri="{FF2B5EF4-FFF2-40B4-BE49-F238E27FC236}">
                <a16:creationId xmlns:a16="http://schemas.microsoft.com/office/drawing/2014/main" id="{315A02E9-5D20-8FFC-09EC-BBD0477667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4303" y="914400"/>
            <a:ext cx="9228193" cy="4990777"/>
          </a:xfrm>
        </p:spPr>
      </p:pic>
    </p:spTree>
    <p:extLst>
      <p:ext uri="{BB962C8B-B14F-4D97-AF65-F5344CB8AC3E}">
        <p14:creationId xmlns:p14="http://schemas.microsoft.com/office/powerpoint/2010/main" val="2515394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3D-9BA1-0CF6-1D24-9E61258FBA15}"/>
              </a:ext>
            </a:extLst>
          </p:cNvPr>
          <p:cNvSpPr>
            <a:spLocks noGrp="1"/>
          </p:cNvSpPr>
          <p:nvPr>
            <p:ph type="title"/>
          </p:nvPr>
        </p:nvSpPr>
        <p:spPr>
          <a:xfrm>
            <a:off x="1601268" y="-180754"/>
            <a:ext cx="10018713" cy="1752599"/>
          </a:xfrm>
        </p:spPr>
        <p:txBody>
          <a:bodyPr/>
          <a:lstStyle/>
          <a:p>
            <a:r>
              <a:rPr lang="en-US" dirty="0"/>
              <a:t>BAR PLOT </a:t>
            </a:r>
          </a:p>
        </p:txBody>
      </p:sp>
      <p:sp>
        <p:nvSpPr>
          <p:cNvPr id="6" name="TextBox 5">
            <a:extLst>
              <a:ext uri="{FF2B5EF4-FFF2-40B4-BE49-F238E27FC236}">
                <a16:creationId xmlns:a16="http://schemas.microsoft.com/office/drawing/2014/main" id="{D9024C76-E36F-410D-95B4-61EAB442908C}"/>
              </a:ext>
            </a:extLst>
          </p:cNvPr>
          <p:cNvSpPr txBox="1"/>
          <p:nvPr/>
        </p:nvSpPr>
        <p:spPr>
          <a:xfrm>
            <a:off x="533400" y="5733230"/>
            <a:ext cx="10918229" cy="646331"/>
          </a:xfrm>
          <a:prstGeom prst="rect">
            <a:avLst/>
          </a:prstGeom>
          <a:noFill/>
        </p:spPr>
        <p:txBody>
          <a:bodyPr wrap="square" rtlCol="0">
            <a:spAutoFit/>
          </a:bodyPr>
          <a:lstStyle/>
          <a:p>
            <a:r>
              <a:rPr lang="en-US" b="0" dirty="0">
                <a:effectLst/>
                <a:latin typeface="Arial" panose="020B0604020202020204" pitchFamily="34" charset="0"/>
                <a:cs typeface="Arial" panose="020B0604020202020204" pitchFamily="34" charset="0"/>
              </a:rPr>
              <a:t>Most male applicants are already married compared to female applicants. Also, the number of not married male applicants are higher compare to female applicants that had not married</a:t>
            </a:r>
            <a:r>
              <a:rPr lang="en-US" b="0" dirty="0">
                <a:effectLst/>
                <a:latin typeface="Comic Sans MS" panose="030F0702030302020204" pitchFamily="66" charset="0"/>
              </a:rPr>
              <a:t>.</a:t>
            </a:r>
          </a:p>
        </p:txBody>
      </p:sp>
      <p:pic>
        <p:nvPicPr>
          <p:cNvPr id="7" name="Content Placeholder 8">
            <a:extLst>
              <a:ext uri="{FF2B5EF4-FFF2-40B4-BE49-F238E27FC236}">
                <a16:creationId xmlns:a16="http://schemas.microsoft.com/office/drawing/2014/main" id="{64D0EF29-8BB6-E993-5803-6F687004F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990600"/>
            <a:ext cx="470773" cy="207538"/>
          </a:xfrm>
          <a:prstGeom prst="rect">
            <a:avLst/>
          </a:prstGeom>
        </p:spPr>
      </p:pic>
      <p:pic>
        <p:nvPicPr>
          <p:cNvPr id="9" name="Content Placeholder 8">
            <a:extLst>
              <a:ext uri="{FF2B5EF4-FFF2-40B4-BE49-F238E27FC236}">
                <a16:creationId xmlns:a16="http://schemas.microsoft.com/office/drawing/2014/main" id="{CF30B506-3C8F-621C-3BDB-28B4171087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2470" y="1304652"/>
            <a:ext cx="9228082" cy="3932237"/>
          </a:xfrm>
        </p:spPr>
      </p:pic>
    </p:spTree>
    <p:extLst>
      <p:ext uri="{BB962C8B-B14F-4D97-AF65-F5344CB8AC3E}">
        <p14:creationId xmlns:p14="http://schemas.microsoft.com/office/powerpoint/2010/main" val="3428626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3D-9BA1-0CF6-1D24-9E61258FBA15}"/>
              </a:ext>
            </a:extLst>
          </p:cNvPr>
          <p:cNvSpPr>
            <a:spLocks noGrp="1"/>
          </p:cNvSpPr>
          <p:nvPr>
            <p:ph type="title"/>
          </p:nvPr>
        </p:nvSpPr>
        <p:spPr>
          <a:xfrm>
            <a:off x="1601268" y="-180754"/>
            <a:ext cx="10018713" cy="1752599"/>
          </a:xfrm>
        </p:spPr>
        <p:txBody>
          <a:bodyPr/>
          <a:lstStyle/>
          <a:p>
            <a:r>
              <a:rPr lang="en-US" dirty="0"/>
              <a:t>BAR PLOT </a:t>
            </a:r>
          </a:p>
        </p:txBody>
      </p:sp>
      <p:sp>
        <p:nvSpPr>
          <p:cNvPr id="6" name="TextBox 5">
            <a:extLst>
              <a:ext uri="{FF2B5EF4-FFF2-40B4-BE49-F238E27FC236}">
                <a16:creationId xmlns:a16="http://schemas.microsoft.com/office/drawing/2014/main" id="{D9024C76-E36F-410D-95B4-61EAB442908C}"/>
              </a:ext>
            </a:extLst>
          </p:cNvPr>
          <p:cNvSpPr txBox="1"/>
          <p:nvPr/>
        </p:nvSpPr>
        <p:spPr>
          <a:xfrm>
            <a:off x="806918" y="5780294"/>
            <a:ext cx="9861082" cy="369332"/>
          </a:xfrm>
          <a:prstGeom prst="rect">
            <a:avLst/>
          </a:prstGeom>
          <a:noFill/>
        </p:spPr>
        <p:txBody>
          <a:bodyPr wrap="square" rtlCol="0">
            <a:spAutoFit/>
          </a:bodyPr>
          <a:lstStyle/>
          <a:p>
            <a:r>
              <a:rPr lang="en-US" b="0" dirty="0">
                <a:effectLst/>
                <a:latin typeface="Arial" panose="020B0604020202020204" pitchFamily="34" charset="0"/>
                <a:cs typeface="Arial" panose="020B0604020202020204" pitchFamily="34" charset="0"/>
              </a:rPr>
              <a:t>#Most not self employed applicants have good credit compared to self employed applicants.</a:t>
            </a:r>
          </a:p>
        </p:txBody>
      </p:sp>
      <p:pic>
        <p:nvPicPr>
          <p:cNvPr id="10" name="Picture 9">
            <a:extLst>
              <a:ext uri="{FF2B5EF4-FFF2-40B4-BE49-F238E27FC236}">
                <a16:creationId xmlns:a16="http://schemas.microsoft.com/office/drawing/2014/main" id="{29E10219-C740-9C9A-B267-841F3BDE1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23283" y="6719633"/>
            <a:ext cx="323283" cy="138367"/>
          </a:xfrm>
          <a:prstGeom prst="rect">
            <a:avLst/>
          </a:prstGeom>
        </p:spPr>
      </p:pic>
      <p:pic>
        <p:nvPicPr>
          <p:cNvPr id="7" name="Content Placeholder 6">
            <a:extLst>
              <a:ext uri="{FF2B5EF4-FFF2-40B4-BE49-F238E27FC236}">
                <a16:creationId xmlns:a16="http://schemas.microsoft.com/office/drawing/2014/main" id="{00C5C330-083C-F02A-51C1-145033207E5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7610" y="1462881"/>
            <a:ext cx="9539697" cy="3932237"/>
          </a:xfrm>
        </p:spPr>
      </p:pic>
    </p:spTree>
    <p:extLst>
      <p:ext uri="{BB962C8B-B14F-4D97-AF65-F5344CB8AC3E}">
        <p14:creationId xmlns:p14="http://schemas.microsoft.com/office/powerpoint/2010/main" val="2751543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3D-9BA1-0CF6-1D24-9E61258FBA15}"/>
              </a:ext>
            </a:extLst>
          </p:cNvPr>
          <p:cNvSpPr>
            <a:spLocks noGrp="1"/>
          </p:cNvSpPr>
          <p:nvPr>
            <p:ph type="title"/>
          </p:nvPr>
        </p:nvSpPr>
        <p:spPr>
          <a:xfrm>
            <a:off x="1601268" y="-180754"/>
            <a:ext cx="10018713" cy="1752599"/>
          </a:xfrm>
        </p:spPr>
        <p:txBody>
          <a:bodyPr/>
          <a:lstStyle/>
          <a:p>
            <a:r>
              <a:rPr lang="en-US" dirty="0"/>
              <a:t>BAR PLOT </a:t>
            </a:r>
          </a:p>
        </p:txBody>
      </p:sp>
      <p:sp>
        <p:nvSpPr>
          <p:cNvPr id="6" name="TextBox 5">
            <a:extLst>
              <a:ext uri="{FF2B5EF4-FFF2-40B4-BE49-F238E27FC236}">
                <a16:creationId xmlns:a16="http://schemas.microsoft.com/office/drawing/2014/main" id="{D9024C76-E36F-410D-95B4-61EAB442908C}"/>
              </a:ext>
            </a:extLst>
          </p:cNvPr>
          <p:cNvSpPr txBox="1"/>
          <p:nvPr/>
        </p:nvSpPr>
        <p:spPr>
          <a:xfrm>
            <a:off x="806918" y="5780294"/>
            <a:ext cx="9861082" cy="646331"/>
          </a:xfrm>
          <a:prstGeom prst="rect">
            <a:avLst/>
          </a:prstGeom>
          <a:noFill/>
        </p:spPr>
        <p:txBody>
          <a:bodyPr wrap="square" rtlCol="0">
            <a:spAutoFit/>
          </a:bodyPr>
          <a:lstStyle/>
          <a:p>
            <a:r>
              <a:rPr lang="en-US" b="0" dirty="0">
                <a:effectLst/>
                <a:latin typeface="Arial" panose="020B0604020202020204" pitchFamily="34" charset="0"/>
                <a:cs typeface="Arial" panose="020B0604020202020204" pitchFamily="34" charset="0"/>
              </a:rPr>
              <a:t>Most of loan that got accepted has property in Semiurban compared to Urban and Rural</a:t>
            </a:r>
          </a:p>
          <a:p>
            <a:r>
              <a:rPr lang="en-US" b="0" dirty="0">
                <a:effectLst/>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29E10219-C740-9C9A-B267-841F3BDE1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23283" y="6719633"/>
            <a:ext cx="323283" cy="138367"/>
          </a:xfrm>
          <a:prstGeom prst="rect">
            <a:avLst/>
          </a:prstGeom>
        </p:spPr>
      </p:pic>
      <p:pic>
        <p:nvPicPr>
          <p:cNvPr id="8" name="Content Placeholder 7">
            <a:extLst>
              <a:ext uri="{FF2B5EF4-FFF2-40B4-BE49-F238E27FC236}">
                <a16:creationId xmlns:a16="http://schemas.microsoft.com/office/drawing/2014/main" id="{B05A154C-4C4D-F460-049C-F6DBFEB54B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5324" y="1462881"/>
            <a:ext cx="8891752" cy="3932237"/>
          </a:xfrm>
        </p:spPr>
      </p:pic>
    </p:spTree>
    <p:extLst>
      <p:ext uri="{BB962C8B-B14F-4D97-AF65-F5344CB8AC3E}">
        <p14:creationId xmlns:p14="http://schemas.microsoft.com/office/powerpoint/2010/main" val="2013980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3D-9BA1-0CF6-1D24-9E61258FBA15}"/>
              </a:ext>
            </a:extLst>
          </p:cNvPr>
          <p:cNvSpPr>
            <a:spLocks noGrp="1"/>
          </p:cNvSpPr>
          <p:nvPr>
            <p:ph type="title"/>
          </p:nvPr>
        </p:nvSpPr>
        <p:spPr>
          <a:xfrm>
            <a:off x="1601268" y="-180754"/>
            <a:ext cx="10018713" cy="1752599"/>
          </a:xfrm>
        </p:spPr>
        <p:txBody>
          <a:bodyPr/>
          <a:lstStyle/>
          <a:p>
            <a:r>
              <a:rPr lang="en-US" dirty="0"/>
              <a:t>BOX PLOT </a:t>
            </a:r>
          </a:p>
        </p:txBody>
      </p:sp>
      <p:sp>
        <p:nvSpPr>
          <p:cNvPr id="6" name="TextBox 5">
            <a:extLst>
              <a:ext uri="{FF2B5EF4-FFF2-40B4-BE49-F238E27FC236}">
                <a16:creationId xmlns:a16="http://schemas.microsoft.com/office/drawing/2014/main" id="{D9024C76-E36F-410D-95B4-61EAB442908C}"/>
              </a:ext>
            </a:extLst>
          </p:cNvPr>
          <p:cNvSpPr txBox="1"/>
          <p:nvPr/>
        </p:nvSpPr>
        <p:spPr>
          <a:xfrm>
            <a:off x="2243833" y="5711458"/>
            <a:ext cx="920779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&gt;&gt;</a:t>
            </a:r>
            <a:r>
              <a:rPr lang="en-US" b="0" dirty="0">
                <a:effectLst/>
                <a:latin typeface="Arial" panose="020B0604020202020204" pitchFamily="34" charset="0"/>
                <a:cs typeface="Arial" panose="020B0604020202020204" pitchFamily="34" charset="0"/>
              </a:rPr>
              <a:t>It can be seen that there are lots of outliers in Applicant Income, and the distribution </a:t>
            </a:r>
          </a:p>
          <a:p>
            <a:r>
              <a:rPr lang="en-US" b="0" dirty="0">
                <a:effectLst/>
                <a:latin typeface="Arial" panose="020B0604020202020204" pitchFamily="34" charset="0"/>
                <a:cs typeface="Arial" panose="020B0604020202020204" pitchFamily="34" charset="0"/>
              </a:rPr>
              <a:t>also positively skewed</a:t>
            </a:r>
          </a:p>
        </p:txBody>
      </p:sp>
      <p:pic>
        <p:nvPicPr>
          <p:cNvPr id="4" name="Picture 3">
            <a:extLst>
              <a:ext uri="{FF2B5EF4-FFF2-40B4-BE49-F238E27FC236}">
                <a16:creationId xmlns:a16="http://schemas.microsoft.com/office/drawing/2014/main" id="{6E1D5F0C-175A-8644-CD7B-D9979AF44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1318918"/>
            <a:ext cx="8660523" cy="4220164"/>
          </a:xfrm>
          <a:prstGeom prst="rect">
            <a:avLst/>
          </a:prstGeom>
        </p:spPr>
      </p:pic>
    </p:spTree>
    <p:extLst>
      <p:ext uri="{BB962C8B-B14F-4D97-AF65-F5344CB8AC3E}">
        <p14:creationId xmlns:p14="http://schemas.microsoft.com/office/powerpoint/2010/main" val="16809657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3D-9BA1-0CF6-1D24-9E61258FBA15}"/>
              </a:ext>
            </a:extLst>
          </p:cNvPr>
          <p:cNvSpPr>
            <a:spLocks noGrp="1"/>
          </p:cNvSpPr>
          <p:nvPr>
            <p:ph type="title"/>
          </p:nvPr>
        </p:nvSpPr>
        <p:spPr>
          <a:xfrm>
            <a:off x="1601268" y="-180754"/>
            <a:ext cx="10018713" cy="1752599"/>
          </a:xfrm>
        </p:spPr>
        <p:txBody>
          <a:bodyPr/>
          <a:lstStyle/>
          <a:p>
            <a:r>
              <a:rPr lang="en-US" dirty="0"/>
              <a:t>BOX PLOT </a:t>
            </a:r>
          </a:p>
        </p:txBody>
      </p:sp>
      <p:sp>
        <p:nvSpPr>
          <p:cNvPr id="6" name="TextBox 5">
            <a:extLst>
              <a:ext uri="{FF2B5EF4-FFF2-40B4-BE49-F238E27FC236}">
                <a16:creationId xmlns:a16="http://schemas.microsoft.com/office/drawing/2014/main" id="{D9024C76-E36F-410D-95B4-61EAB442908C}"/>
              </a:ext>
            </a:extLst>
          </p:cNvPr>
          <p:cNvSpPr txBox="1"/>
          <p:nvPr/>
        </p:nvSpPr>
        <p:spPr>
          <a:xfrm>
            <a:off x="2243833" y="5711458"/>
            <a:ext cx="9207795" cy="646331"/>
          </a:xfrm>
          <a:prstGeom prst="rect">
            <a:avLst/>
          </a:prstGeom>
          <a:noFill/>
        </p:spPr>
        <p:txBody>
          <a:bodyPr wrap="square" rtlCol="0">
            <a:spAutoFit/>
          </a:bodyPr>
          <a:lstStyle/>
          <a:p>
            <a:r>
              <a:rPr lang="en-US" b="0" dirty="0">
                <a:effectLst/>
                <a:latin typeface="Arial" panose="020B0604020202020204" pitchFamily="34" charset="0"/>
                <a:cs typeface="Arial" panose="020B0604020202020204" pitchFamily="34" charset="0"/>
              </a:rPr>
              <a:t>It's clear that Co Applicant Income has a number of outliers, and the distribution is also   positively skewed.</a:t>
            </a:r>
          </a:p>
        </p:txBody>
      </p:sp>
      <p:pic>
        <p:nvPicPr>
          <p:cNvPr id="4" name="Picture 3">
            <a:extLst>
              <a:ext uri="{FF2B5EF4-FFF2-40B4-BE49-F238E27FC236}">
                <a16:creationId xmlns:a16="http://schemas.microsoft.com/office/drawing/2014/main" id="{EC596EC0-4474-B020-7B01-4CFA13CB9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833" y="1144848"/>
            <a:ext cx="8261130" cy="4105848"/>
          </a:xfrm>
          <a:prstGeom prst="rect">
            <a:avLst/>
          </a:prstGeom>
        </p:spPr>
      </p:pic>
    </p:spTree>
    <p:extLst>
      <p:ext uri="{BB962C8B-B14F-4D97-AF65-F5344CB8AC3E}">
        <p14:creationId xmlns:p14="http://schemas.microsoft.com/office/powerpoint/2010/main" val="2734416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DE870-85FB-CF1C-D335-6C74F5856215}"/>
              </a:ext>
            </a:extLst>
          </p:cNvPr>
          <p:cNvSpPr>
            <a:spLocks noGrp="1"/>
          </p:cNvSpPr>
          <p:nvPr>
            <p:ph type="ctrTitle"/>
          </p:nvPr>
        </p:nvSpPr>
        <p:spPr>
          <a:xfrm>
            <a:off x="1802486" y="1465598"/>
            <a:ext cx="8001000" cy="2971801"/>
          </a:xfrm>
        </p:spPr>
        <p:txBody>
          <a:bodyPr>
            <a:normAutofit/>
          </a:bodyPr>
          <a:lstStyle/>
          <a:p>
            <a:r>
              <a:rPr lang="en-US" sz="5400" dirty="0"/>
              <a:t>AGENDA</a:t>
            </a:r>
          </a:p>
        </p:txBody>
      </p:sp>
      <p:sp>
        <p:nvSpPr>
          <p:cNvPr id="3" name="Subtitle 2">
            <a:extLst>
              <a:ext uri="{FF2B5EF4-FFF2-40B4-BE49-F238E27FC236}">
                <a16:creationId xmlns:a16="http://schemas.microsoft.com/office/drawing/2014/main" id="{F36CA59A-315C-CF64-3DF3-65BB7493EC49}"/>
              </a:ext>
            </a:extLst>
          </p:cNvPr>
          <p:cNvSpPr>
            <a:spLocks noGrp="1"/>
          </p:cNvSpPr>
          <p:nvPr>
            <p:ph type="subTitle" idx="1"/>
          </p:nvPr>
        </p:nvSpPr>
        <p:spPr>
          <a:xfrm>
            <a:off x="2664408" y="3594973"/>
            <a:ext cx="6400800" cy="1947333"/>
          </a:xfrm>
        </p:spPr>
        <p:txBody>
          <a:bodyPr>
            <a:normAutofit fontScale="40000" lnSpcReduction="20000"/>
          </a:bodyPr>
          <a:lstStyle/>
          <a:p>
            <a:pPr marL="457200" indent="-457200">
              <a:buAutoNum type="arabicPeriod"/>
            </a:pPr>
            <a:r>
              <a:rPr lang="en-US" sz="6000" dirty="0">
                <a:solidFill>
                  <a:schemeClr val="tx1"/>
                </a:solidFill>
                <a:latin typeface="Arial" panose="020B0604020202020204" pitchFamily="34" charset="0"/>
                <a:cs typeface="Arial" panose="020B0604020202020204" pitchFamily="34" charset="0"/>
              </a:rPr>
              <a:t>INTRODUCTION</a:t>
            </a:r>
          </a:p>
          <a:p>
            <a:pPr marL="457200" indent="-457200">
              <a:buAutoNum type="arabicPeriod"/>
            </a:pPr>
            <a:r>
              <a:rPr lang="en-US" sz="6000" dirty="0">
                <a:solidFill>
                  <a:schemeClr val="tx1"/>
                </a:solidFill>
                <a:latin typeface="Arial" panose="020B0604020202020204" pitchFamily="34" charset="0"/>
                <a:cs typeface="Arial" panose="020B0604020202020204" pitchFamily="34" charset="0"/>
              </a:rPr>
              <a:t>PROBLEM DEFINITION </a:t>
            </a:r>
          </a:p>
          <a:p>
            <a:pPr marL="457200" indent="-457200">
              <a:buAutoNum type="arabicPeriod"/>
            </a:pPr>
            <a:r>
              <a:rPr lang="en-US" sz="6000" dirty="0">
                <a:solidFill>
                  <a:schemeClr val="tx1"/>
                </a:solidFill>
                <a:latin typeface="Arial" panose="020B0604020202020204" pitchFamily="34" charset="0"/>
                <a:cs typeface="Arial" panose="020B0604020202020204" pitchFamily="34" charset="0"/>
              </a:rPr>
              <a:t>VIZUALIZATION </a:t>
            </a:r>
          </a:p>
          <a:p>
            <a:pPr marL="457200" indent="-457200">
              <a:buAutoNum type="arabicPeriod"/>
            </a:pPr>
            <a:r>
              <a:rPr lang="en-US" sz="6000" dirty="0">
                <a:solidFill>
                  <a:schemeClr val="tx1"/>
                </a:solidFill>
                <a:latin typeface="Arial" panose="020B0604020202020204" pitchFamily="34" charset="0"/>
                <a:cs typeface="Arial" panose="020B0604020202020204" pitchFamily="34" charset="0"/>
              </a:rPr>
              <a:t>RESULT </a:t>
            </a:r>
          </a:p>
          <a:p>
            <a:pPr marL="457200" indent="-457200">
              <a:buAutoNum type="arabicPeriod"/>
            </a:pPr>
            <a:r>
              <a:rPr lang="en-US" sz="6000" dirty="0">
                <a:solidFill>
                  <a:schemeClr val="tx1"/>
                </a:solidFill>
                <a:latin typeface="Arial" panose="020B0604020202020204" pitchFamily="34" charset="0"/>
                <a:cs typeface="Arial" panose="020B0604020202020204" pitchFamily="34" charset="0"/>
              </a:rPr>
              <a:t>MODELING</a:t>
            </a:r>
          </a:p>
          <a:p>
            <a:pPr marL="457200" indent="-457200">
              <a:buAutoNum type="arabicPeriod"/>
            </a:pPr>
            <a:r>
              <a:rPr lang="en-US" sz="6000" dirty="0">
                <a:solidFill>
                  <a:schemeClr val="tx1"/>
                </a:solidFill>
                <a:latin typeface="Arial" panose="020B0604020202020204" pitchFamily="34" charset="0"/>
                <a:cs typeface="Arial" panose="020B0604020202020204" pitchFamily="34" charset="0"/>
              </a:rPr>
              <a:t>CONCLUSION</a:t>
            </a:r>
          </a:p>
          <a:p>
            <a:pPr marL="342900" indent="-342900">
              <a:buFont typeface="Arial" panose="020B0604020202020204" pitchFamily="34" charset="0"/>
              <a:buChar char="•"/>
            </a:pPr>
            <a:endParaRPr lang="en-US" dirty="0"/>
          </a:p>
        </p:txBody>
      </p:sp>
      <mc:AlternateContent xmlns:mc="http://schemas.openxmlformats.org/markup-compatibility/2006">
        <mc:Choice xmlns:am3d="http://schemas.microsoft.com/office/drawing/2017/model3d" Requires="am3d">
          <p:graphicFrame>
            <p:nvGraphicFramePr>
              <p:cNvPr id="5" name="3D Model 4" descr="US hundred dollar bill" hidden="1">
                <a:extLst>
                  <a:ext uri="{FF2B5EF4-FFF2-40B4-BE49-F238E27FC236}">
                    <a16:creationId xmlns:a16="http://schemas.microsoft.com/office/drawing/2014/main" id="{9098898E-5E3A-C25C-4E94-3D139BEBEF9D}"/>
                  </a:ext>
                </a:extLst>
              </p:cNvPr>
              <p:cNvGraphicFramePr>
                <a:graphicFrameLocks noChangeAspect="1"/>
              </p:cNvGraphicFramePr>
              <p:nvPr>
                <p:extLst>
                  <p:ext uri="{D42A27DB-BD31-4B8C-83A1-F6EECF244321}">
                    <p14:modId xmlns:p14="http://schemas.microsoft.com/office/powerpoint/2010/main" val="449070847"/>
                  </p:ext>
                </p:extLst>
              </p:nvPr>
            </p:nvGraphicFramePr>
            <p:xfrm>
              <a:off x="-1500750" y="-2977575"/>
              <a:ext cx="15556626" cy="5449319"/>
            </p:xfrm>
            <a:graphic>
              <a:graphicData uri="http://schemas.microsoft.com/office/drawing/2017/model3d">
                <am3d:model3d r:embed="rId2">
                  <am3d:spPr>
                    <a:xfrm>
                      <a:off x="0" y="0"/>
                      <a:ext cx="15556626" cy="5449319"/>
                    </a:xfrm>
                    <a:prstGeom prst="rect">
                      <a:avLst/>
                    </a:prstGeom>
                  </am3d:spPr>
                  <am3d:camera>
                    <am3d:pos x="0" y="0" z="51449721"/>
                    <am3d:up dx="0" dy="36000000" dz="0"/>
                    <am3d:lookAt x="0" y="0" z="0"/>
                    <am3d:perspective fov="2700000"/>
                  </am3d:camera>
                  <am3d:trans>
                    <am3d:meterPerModelUnit n="528763" d="1000000"/>
                    <am3d:preTrans dx="1349317" dy="-7952852" dz="-613006"/>
                    <am3d:scale>
                      <am3d:sx n="1000000" d="1000000"/>
                      <am3d:sy n="1000000" d="1000000"/>
                      <am3d:sz n="1000000" d="1000000"/>
                    </am3d:scale>
                    <am3d:rot ax="405518" ay="365307" az="43215"/>
                    <am3d:postTrans dx="0" dy="0" dz="0"/>
                  </am3d:trans>
                  <am3d:raster rName="Office3DRenderer" rVer="16.0.8326">
                    <am3d:blip r:embed="rId3"/>
                  </am3d:raster>
                  <am3d:objViewport viewportSz="137323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US hundred dollar bill" hidden="1">
                <a:extLst>
                  <a:ext uri="{FF2B5EF4-FFF2-40B4-BE49-F238E27FC236}">
                    <a16:creationId xmlns:a16="http://schemas.microsoft.com/office/drawing/2014/main" id="{9098898E-5E3A-C25C-4E94-3D139BEBEF9D}"/>
                  </a:ext>
                </a:extLst>
              </p:cNvPr>
              <p:cNvPicPr>
                <a:picLocks noGrp="1" noRot="1" noChangeAspect="1" noMove="1" noResize="1" noEditPoints="1" noAdjustHandles="1" noChangeArrowheads="1" noChangeShapeType="1" noCrop="1"/>
              </p:cNvPicPr>
              <p:nvPr/>
            </p:nvPicPr>
            <p:blipFill>
              <a:blip r:embed="rId3"/>
              <a:stretch>
                <a:fillRect/>
              </a:stretch>
            </p:blipFill>
            <p:spPr>
              <a:xfrm>
                <a:off x="-1500750" y="-2977575"/>
                <a:ext cx="15556626" cy="54493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351072DA-137A-2405-9B6A-75050D514205}"/>
                  </a:ext>
                </a:extLst>
              </p:cNvPr>
              <p:cNvGraphicFramePr>
                <a:graphicFrameLocks noChangeAspect="1"/>
              </p:cNvGraphicFramePr>
              <p:nvPr>
                <p:extLst>
                  <p:ext uri="{D42A27DB-BD31-4B8C-83A1-F6EECF244321}">
                    <p14:modId xmlns:p14="http://schemas.microsoft.com/office/powerpoint/2010/main" val="2063904084"/>
                  </p:ext>
                </p:extLst>
              </p:nvPr>
            </p:nvGraphicFramePr>
            <p:xfrm>
              <a:off x="10207384" y="3750646"/>
              <a:ext cx="1864426" cy="2719577"/>
            </p:xfrm>
            <a:graphic>
              <a:graphicData uri="http://schemas.microsoft.com/office/drawing/2017/model3d">
                <am3d:model3d r:embed="rId4">
                  <am3d:spPr>
                    <a:xfrm>
                      <a:off x="0" y="0"/>
                      <a:ext cx="1864426" cy="2719577"/>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1096996" ay="-1068256" az="-346117"/>
                    <am3d:postTrans dx="0" dy="0" dz="0"/>
                  </am3d:trans>
                  <am3d:raster rName="Office3DRenderer" rVer="16.0.8326">
                    <am3d:blip r:embed="rId5"/>
                  </am3d:raster>
                  <am3d:objViewport viewportSz="33293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351072DA-137A-2405-9B6A-75050D514205}"/>
                  </a:ext>
                </a:extLst>
              </p:cNvPr>
              <p:cNvPicPr>
                <a:picLocks noGrp="1" noRot="1" noChangeAspect="1" noMove="1" noResize="1" noEditPoints="1" noAdjustHandles="1" noChangeArrowheads="1" noChangeShapeType="1" noCrop="1"/>
              </p:cNvPicPr>
              <p:nvPr/>
            </p:nvPicPr>
            <p:blipFill>
              <a:blip r:embed="rId5"/>
              <a:stretch>
                <a:fillRect/>
              </a:stretch>
            </p:blipFill>
            <p:spPr>
              <a:xfrm>
                <a:off x="10207384" y="3750646"/>
                <a:ext cx="1864426" cy="271957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US hundred dollar bill" hidden="1">
                <a:extLst>
                  <a:ext uri="{FF2B5EF4-FFF2-40B4-BE49-F238E27FC236}">
                    <a16:creationId xmlns:a16="http://schemas.microsoft.com/office/drawing/2014/main" id="{97A685B4-8917-A9DE-D8AA-5078F44892DC}"/>
                  </a:ext>
                </a:extLst>
              </p:cNvPr>
              <p:cNvGraphicFramePr>
                <a:graphicFrameLocks noChangeAspect="1"/>
              </p:cNvGraphicFramePr>
              <p:nvPr>
                <p:extLst>
                  <p:ext uri="{D42A27DB-BD31-4B8C-83A1-F6EECF244321}">
                    <p14:modId xmlns:p14="http://schemas.microsoft.com/office/powerpoint/2010/main" val="566045576"/>
                  </p:ext>
                </p:extLst>
              </p:nvPr>
            </p:nvGraphicFramePr>
            <p:xfrm>
              <a:off x="8040314" y="1741972"/>
              <a:ext cx="4569207" cy="2617483"/>
            </p:xfrm>
            <a:graphic>
              <a:graphicData uri="http://schemas.microsoft.com/office/drawing/2017/model3d">
                <am3d:model3d r:embed="rId2">
                  <am3d:spPr>
                    <a:xfrm>
                      <a:off x="0" y="0"/>
                      <a:ext cx="4569207" cy="2617483"/>
                    </a:xfrm>
                    <a:prstGeom prst="rect">
                      <a:avLst/>
                    </a:prstGeom>
                  </am3d:spPr>
                  <am3d:camera>
                    <am3d:pos x="0" y="0" z="51449721"/>
                    <am3d:up dx="0" dy="36000000" dz="0"/>
                    <am3d:lookAt x="0" y="0" z="0"/>
                    <am3d:perspective fov="2700000"/>
                  </am3d:camera>
                  <am3d:trans>
                    <am3d:meterPerModelUnit n="528763" d="1000000"/>
                    <am3d:preTrans dx="1349317" dy="-7952852" dz="-613006"/>
                    <am3d:scale>
                      <am3d:sx n="1000000" d="1000000"/>
                      <am3d:sy n="1000000" d="1000000"/>
                      <am3d:sz n="1000000" d="1000000"/>
                    </am3d:scale>
                    <am3d:rot ax="727150" ay="1742608" az="357080"/>
                    <am3d:postTrans dx="0" dy="0" dz="0"/>
                  </am3d:trans>
                  <am3d:raster rName="Office3DRenderer" rVer="16.0.8326">
                    <am3d:blip r:embed="rId6"/>
                  </am3d:raster>
                  <am3d:objViewport viewportSz="495566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US hundred dollar bill" hidden="1">
                <a:extLst>
                  <a:ext uri="{FF2B5EF4-FFF2-40B4-BE49-F238E27FC236}">
                    <a16:creationId xmlns:a16="http://schemas.microsoft.com/office/drawing/2014/main" id="{97A685B4-8917-A9DE-D8AA-5078F44892DC}"/>
                  </a:ext>
                </a:extLst>
              </p:cNvPr>
              <p:cNvPicPr>
                <a:picLocks noGrp="1" noRot="1" noChangeAspect="1" noMove="1" noResize="1" noEditPoints="1" noAdjustHandles="1" noChangeArrowheads="1" noChangeShapeType="1" noCrop="1"/>
              </p:cNvPicPr>
              <p:nvPr/>
            </p:nvPicPr>
            <p:blipFill>
              <a:blip r:embed="rId6"/>
              <a:stretch>
                <a:fillRect/>
              </a:stretch>
            </p:blipFill>
            <p:spPr>
              <a:xfrm>
                <a:off x="8040314" y="1741972"/>
                <a:ext cx="4569207" cy="261748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US hundred dollar bill" hidden="1">
                <a:extLst>
                  <a:ext uri="{FF2B5EF4-FFF2-40B4-BE49-F238E27FC236}">
                    <a16:creationId xmlns:a16="http://schemas.microsoft.com/office/drawing/2014/main" id="{90C8C06D-7BD4-2388-64A1-1DEEF47F289D}"/>
                  </a:ext>
                </a:extLst>
              </p:cNvPr>
              <p:cNvGraphicFramePr>
                <a:graphicFrameLocks noChangeAspect="1"/>
              </p:cNvGraphicFramePr>
              <p:nvPr>
                <p:extLst>
                  <p:ext uri="{D42A27DB-BD31-4B8C-83A1-F6EECF244321}">
                    <p14:modId xmlns:p14="http://schemas.microsoft.com/office/powerpoint/2010/main" val="1237658569"/>
                  </p:ext>
                </p:extLst>
              </p:nvPr>
            </p:nvGraphicFramePr>
            <p:xfrm>
              <a:off x="9039871" y="1960901"/>
              <a:ext cx="3323402" cy="2354245"/>
            </p:xfrm>
            <a:graphic>
              <a:graphicData uri="http://schemas.microsoft.com/office/drawing/2017/model3d">
                <am3d:model3d r:embed="rId2">
                  <am3d:spPr>
                    <a:xfrm>
                      <a:off x="0" y="0"/>
                      <a:ext cx="3323402" cy="2354245"/>
                    </a:xfrm>
                    <a:prstGeom prst="rect">
                      <a:avLst/>
                    </a:prstGeom>
                  </am3d:spPr>
                  <am3d:camera>
                    <am3d:pos x="0" y="0" z="51449721"/>
                    <am3d:up dx="0" dy="36000000" dz="0"/>
                    <am3d:lookAt x="0" y="0" z="0"/>
                    <am3d:perspective fov="2700000"/>
                  </am3d:camera>
                  <am3d:trans>
                    <am3d:meterPerModelUnit n="528763" d="1000000"/>
                    <am3d:preTrans dx="1349317" dy="-7952852" dz="-613006"/>
                    <am3d:scale>
                      <am3d:sx n="1000000" d="1000000"/>
                      <am3d:sy n="1000000" d="1000000"/>
                      <am3d:sz n="1000000" d="1000000"/>
                    </am3d:scale>
                    <am3d:rot ax="1715861" ay="2035852" az="1015524"/>
                    <am3d:postTrans dx="0" dy="0" dz="0"/>
                  </am3d:trans>
                  <am3d:raster rName="Office3DRenderer" rVer="16.0.8326">
                    <am3d:blip r:embed="rId7"/>
                  </am3d:raster>
                  <am3d:objViewport viewportSz="36328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US hundred dollar bill" hidden="1">
                <a:extLst>
                  <a:ext uri="{FF2B5EF4-FFF2-40B4-BE49-F238E27FC236}">
                    <a16:creationId xmlns:a16="http://schemas.microsoft.com/office/drawing/2014/main" id="{90C8C06D-7BD4-2388-64A1-1DEEF47F289D}"/>
                  </a:ext>
                </a:extLst>
              </p:cNvPr>
              <p:cNvPicPr>
                <a:picLocks noGrp="1" noRot="1" noChangeAspect="1" noMove="1" noResize="1" noEditPoints="1" noAdjustHandles="1" noChangeArrowheads="1" noChangeShapeType="1" noCrop="1"/>
              </p:cNvPicPr>
              <p:nvPr/>
            </p:nvPicPr>
            <p:blipFill>
              <a:blip r:embed="rId7"/>
              <a:stretch>
                <a:fillRect/>
              </a:stretch>
            </p:blipFill>
            <p:spPr>
              <a:xfrm>
                <a:off x="9039871" y="1960901"/>
                <a:ext cx="3323402" cy="235424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US hundred dollar bill" hidden="1">
                <a:extLst>
                  <a:ext uri="{FF2B5EF4-FFF2-40B4-BE49-F238E27FC236}">
                    <a16:creationId xmlns:a16="http://schemas.microsoft.com/office/drawing/2014/main" id="{DD049573-26F3-FE31-B7B3-F04122888C8B}"/>
                  </a:ext>
                </a:extLst>
              </p:cNvPr>
              <p:cNvGraphicFramePr>
                <a:graphicFrameLocks noChangeAspect="1"/>
              </p:cNvGraphicFramePr>
              <p:nvPr>
                <p:extLst>
                  <p:ext uri="{D42A27DB-BD31-4B8C-83A1-F6EECF244321}">
                    <p14:modId xmlns:p14="http://schemas.microsoft.com/office/powerpoint/2010/main" val="736198157"/>
                  </p:ext>
                </p:extLst>
              </p:nvPr>
            </p:nvGraphicFramePr>
            <p:xfrm>
              <a:off x="8445116" y="1015959"/>
              <a:ext cx="3294779" cy="1612332"/>
            </p:xfrm>
            <a:graphic>
              <a:graphicData uri="http://schemas.microsoft.com/office/drawing/2017/model3d">
                <am3d:model3d r:embed="rId2">
                  <am3d:spPr>
                    <a:xfrm>
                      <a:off x="0" y="0"/>
                      <a:ext cx="3294779" cy="1612332"/>
                    </a:xfrm>
                    <a:prstGeom prst="rect">
                      <a:avLst/>
                    </a:prstGeom>
                  </am3d:spPr>
                  <am3d:camera>
                    <am3d:pos x="0" y="0" z="51449721"/>
                    <am3d:up dx="0" dy="36000000" dz="0"/>
                    <am3d:lookAt x="0" y="0" z="0"/>
                    <am3d:perspective fov="2700000"/>
                  </am3d:camera>
                  <am3d:trans>
                    <am3d:meterPerModelUnit n="528763" d="1000000"/>
                    <am3d:preTrans dx="1349317" dy="-7952852" dz="-613006"/>
                    <am3d:scale>
                      <am3d:sx n="1000000" d="1000000"/>
                      <am3d:sy n="1000000" d="1000000"/>
                      <am3d:sz n="1000000" d="1000000"/>
                    </am3d:scale>
                    <am3d:rot ax="113431" ay="1304354" az="42026"/>
                    <am3d:postTrans dx="0" dy="0" dz="0"/>
                  </am3d:trans>
                  <am3d:raster rName="Office3DRenderer" rVer="16.0.8326">
                    <am3d:blip r:embed="rId8"/>
                  </am3d:raster>
                  <am3d:objViewport viewportSz="36328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US hundred dollar bill" hidden="1">
                <a:extLst>
                  <a:ext uri="{FF2B5EF4-FFF2-40B4-BE49-F238E27FC236}">
                    <a16:creationId xmlns:a16="http://schemas.microsoft.com/office/drawing/2014/main" id="{DD049573-26F3-FE31-B7B3-F04122888C8B}"/>
                  </a:ext>
                </a:extLst>
              </p:cNvPr>
              <p:cNvPicPr>
                <a:picLocks noGrp="1" noRot="1" noChangeAspect="1" noMove="1" noResize="1" noEditPoints="1" noAdjustHandles="1" noChangeArrowheads="1" noChangeShapeType="1" noCrop="1"/>
              </p:cNvPicPr>
              <p:nvPr/>
            </p:nvPicPr>
            <p:blipFill>
              <a:blip r:embed="rId8"/>
              <a:stretch>
                <a:fillRect/>
              </a:stretch>
            </p:blipFill>
            <p:spPr>
              <a:xfrm>
                <a:off x="8445116" y="1015959"/>
                <a:ext cx="3294779" cy="161233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9872C3C5-A677-2EC4-9925-29672F074C1F}"/>
                  </a:ext>
                </a:extLst>
              </p:cNvPr>
              <p:cNvGraphicFramePr>
                <a:graphicFrameLocks noChangeAspect="1"/>
              </p:cNvGraphicFramePr>
              <p:nvPr>
                <p:extLst>
                  <p:ext uri="{D42A27DB-BD31-4B8C-83A1-F6EECF244321}">
                    <p14:modId xmlns:p14="http://schemas.microsoft.com/office/powerpoint/2010/main" val="1306962796"/>
                  </p:ext>
                </p:extLst>
              </p:nvPr>
            </p:nvGraphicFramePr>
            <p:xfrm>
              <a:off x="-276278" y="256071"/>
              <a:ext cx="4055789" cy="5799407"/>
            </p:xfrm>
            <a:graphic>
              <a:graphicData uri="http://schemas.microsoft.com/office/drawing/2017/model3d">
                <am3d:model3d r:embed="rId4">
                  <am3d:spPr>
                    <a:xfrm>
                      <a:off x="0" y="0"/>
                      <a:ext cx="4055789" cy="5799407"/>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2626829" ay="1542550" az="-1354407"/>
                    <am3d:postTrans dx="0" dy="0" dz="0"/>
                  </am3d:trans>
                  <am3d:raster rName="Office3DRenderer" rVer="16.0.8326">
                    <am3d:blip r:embed="rId9"/>
                  </am3d:raster>
                  <am3d:objViewport viewportSz="65742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9872C3C5-A677-2EC4-9925-29672F074C1F}"/>
                  </a:ext>
                </a:extLst>
              </p:cNvPr>
              <p:cNvPicPr>
                <a:picLocks noGrp="1" noRot="1" noChangeAspect="1" noMove="1" noResize="1" noEditPoints="1" noAdjustHandles="1" noChangeArrowheads="1" noChangeShapeType="1" noCrop="1"/>
              </p:cNvPicPr>
              <p:nvPr/>
            </p:nvPicPr>
            <p:blipFill>
              <a:blip r:embed="rId9"/>
              <a:stretch>
                <a:fillRect/>
              </a:stretch>
            </p:blipFill>
            <p:spPr>
              <a:xfrm>
                <a:off x="-276278" y="256071"/>
                <a:ext cx="4055789" cy="579940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Graduation cap">
                <a:extLst>
                  <a:ext uri="{FF2B5EF4-FFF2-40B4-BE49-F238E27FC236}">
                    <a16:creationId xmlns:a16="http://schemas.microsoft.com/office/drawing/2014/main" id="{B2C9DAA8-AB9E-F37B-7DFA-F5F0CAA8A662}"/>
                  </a:ext>
                </a:extLst>
              </p:cNvPr>
              <p:cNvGraphicFramePr>
                <a:graphicFrameLocks noChangeAspect="1"/>
              </p:cNvGraphicFramePr>
              <p:nvPr>
                <p:extLst>
                  <p:ext uri="{D42A27DB-BD31-4B8C-83A1-F6EECF244321}">
                    <p14:modId xmlns:p14="http://schemas.microsoft.com/office/powerpoint/2010/main" val="253042270"/>
                  </p:ext>
                </p:extLst>
              </p:nvPr>
            </p:nvGraphicFramePr>
            <p:xfrm>
              <a:off x="1814053" y="270715"/>
              <a:ext cx="2166593" cy="1900518"/>
            </p:xfrm>
            <a:graphic>
              <a:graphicData uri="http://schemas.microsoft.com/office/drawing/2017/model3d">
                <am3d:model3d r:embed="rId10">
                  <am3d:spPr>
                    <a:xfrm>
                      <a:off x="0" y="0"/>
                      <a:ext cx="2166593" cy="1900518"/>
                    </a:xfrm>
                    <a:prstGeom prst="rect">
                      <a:avLst/>
                    </a:prstGeom>
                  </am3d:spPr>
                  <am3d:camera>
                    <am3d:pos x="0" y="0" z="68347848"/>
                    <am3d:up dx="0" dy="36000000" dz="0"/>
                    <am3d:lookAt x="0" y="0" z="0"/>
                    <am3d:perspective fov="2700000"/>
                  </am3d:camera>
                  <am3d:trans>
                    <am3d:meterPerModelUnit n="15521298" d="1000000"/>
                    <am3d:preTrans dx="629565" dy="-5695721" dz="-116620"/>
                    <am3d:scale>
                      <am3d:sx n="1000000" d="1000000"/>
                      <am3d:sy n="1000000" d="1000000"/>
                      <am3d:sz n="1000000" d="1000000"/>
                    </am3d:scale>
                    <am3d:rot ax="-6128781" ay="-3703141" az="6224032"/>
                    <am3d:postTrans dx="0" dy="0" dz="0"/>
                  </am3d:trans>
                  <am3d:raster rName="Office3DRenderer" rVer="16.0.8326">
                    <am3d:blip r:embed="rId11"/>
                  </am3d:raster>
                  <am3d:objViewport viewportSz="31928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Graduation cap">
                <a:extLst>
                  <a:ext uri="{FF2B5EF4-FFF2-40B4-BE49-F238E27FC236}">
                    <a16:creationId xmlns:a16="http://schemas.microsoft.com/office/drawing/2014/main" id="{B2C9DAA8-AB9E-F37B-7DFA-F5F0CAA8A662}"/>
                  </a:ext>
                </a:extLst>
              </p:cNvPr>
              <p:cNvPicPr>
                <a:picLocks noGrp="1" noRot="1" noChangeAspect="1" noMove="1" noResize="1" noEditPoints="1" noAdjustHandles="1" noChangeArrowheads="1" noChangeShapeType="1" noCrop="1"/>
              </p:cNvPicPr>
              <p:nvPr/>
            </p:nvPicPr>
            <p:blipFill>
              <a:blip r:embed="rId11"/>
              <a:stretch>
                <a:fillRect/>
              </a:stretch>
            </p:blipFill>
            <p:spPr>
              <a:xfrm>
                <a:off x="1814053" y="270715"/>
                <a:ext cx="2166593" cy="190051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Home">
                <a:extLst>
                  <a:ext uri="{FF2B5EF4-FFF2-40B4-BE49-F238E27FC236}">
                    <a16:creationId xmlns:a16="http://schemas.microsoft.com/office/drawing/2014/main" id="{CBBE8F09-8695-7D50-E75B-0ED48C3F688C}"/>
                  </a:ext>
                </a:extLst>
              </p:cNvPr>
              <p:cNvGraphicFramePr/>
              <p:nvPr>
                <p:extLst>
                  <p:ext uri="{D42A27DB-BD31-4B8C-83A1-F6EECF244321}">
                    <p14:modId xmlns:p14="http://schemas.microsoft.com/office/powerpoint/2010/main" val="87272239"/>
                  </p:ext>
                </p:extLst>
              </p:nvPr>
            </p:nvGraphicFramePr>
            <p:xfrm>
              <a:off x="10248373" y="-218399"/>
              <a:ext cx="1666533" cy="1863703"/>
            </p:xfrm>
            <a:graphic>
              <a:graphicData uri="http://schemas.microsoft.com/office/drawing/2017/model3d">
                <am3d:model3d r:embed="rId12">
                  <am3d:spPr>
                    <a:xfrm>
                      <a:off x="0" y="0"/>
                      <a:ext cx="1666533" cy="1863703"/>
                    </a:xfrm>
                    <a:prstGeom prst="rect">
                      <a:avLst/>
                    </a:prstGeom>
                  </am3d:spPr>
                  <am3d:camera>
                    <am3d:pos x="0" y="0" z="68201477"/>
                    <am3d:up dx="0" dy="36000000" dz="0"/>
                    <am3d:lookAt x="0" y="0" z="0"/>
                    <am3d:perspective fov="2700000"/>
                  </am3d:camera>
                  <am3d:trans>
                    <am3d:meterPerModelUnit n="1226063" d="1000000"/>
                    <am3d:preTrans dx="0" dy="-13384882" dz="-5003200"/>
                    <am3d:scale>
                      <am3d:sx n="1000000" d="1000000"/>
                      <am3d:sy n="1000000" d="1000000"/>
                      <am3d:sz n="1000000" d="1000000"/>
                    </am3d:scale>
                    <am3d:rot/>
                    <am3d:postTrans dx="0" dy="0" dz="0"/>
                  </am3d:trans>
                  <am3d:raster rName="Office3DRenderer" rVer="16.0.8326">
                    <am3d:blip r:embed="rId13"/>
                  </am3d:raster>
                  <am3d:objViewport viewportSz="28953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Home">
                <a:extLst>
                  <a:ext uri="{FF2B5EF4-FFF2-40B4-BE49-F238E27FC236}">
                    <a16:creationId xmlns:a16="http://schemas.microsoft.com/office/drawing/2014/main" id="{CBBE8F09-8695-7D50-E75B-0ED48C3F688C}"/>
                  </a:ext>
                </a:extLst>
              </p:cNvPr>
              <p:cNvPicPr>
                <a:picLocks noGrp="1" noRot="1" noChangeAspect="1" noMove="1" noResize="1" noEditPoints="1" noAdjustHandles="1" noChangeArrowheads="1" noChangeShapeType="1" noCrop="1"/>
              </p:cNvPicPr>
              <p:nvPr/>
            </p:nvPicPr>
            <p:blipFill>
              <a:blip r:embed="rId13"/>
              <a:stretch>
                <a:fillRect/>
              </a:stretch>
            </p:blipFill>
            <p:spPr>
              <a:xfrm>
                <a:off x="10248373" y="-218399"/>
                <a:ext cx="1666533" cy="186370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Airplane">
                <a:extLst>
                  <a:ext uri="{FF2B5EF4-FFF2-40B4-BE49-F238E27FC236}">
                    <a16:creationId xmlns:a16="http://schemas.microsoft.com/office/drawing/2014/main" id="{6FEB92D5-2263-AD23-E42E-40B7B3493BA2}"/>
                  </a:ext>
                </a:extLst>
              </p:cNvPr>
              <p:cNvGraphicFramePr>
                <a:graphicFrameLocks noChangeAspect="1"/>
              </p:cNvGraphicFramePr>
              <p:nvPr>
                <p:extLst>
                  <p:ext uri="{D42A27DB-BD31-4B8C-83A1-F6EECF244321}">
                    <p14:modId xmlns:p14="http://schemas.microsoft.com/office/powerpoint/2010/main" val="3628186526"/>
                  </p:ext>
                </p:extLst>
              </p:nvPr>
            </p:nvGraphicFramePr>
            <p:xfrm>
              <a:off x="9141188" y="1263570"/>
              <a:ext cx="1749735" cy="630345"/>
            </p:xfrm>
            <a:graphic>
              <a:graphicData uri="http://schemas.microsoft.com/office/drawing/2017/model3d">
                <am3d:model3d r:embed="rId14">
                  <am3d:spPr>
                    <a:xfrm>
                      <a:off x="0" y="0"/>
                      <a:ext cx="1749735" cy="630345"/>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350378" ay="-27575" az="2798"/>
                    <am3d:postTrans dx="0" dy="0" dz="0"/>
                  </am3d:trans>
                  <am3d:raster rName="Office3DRenderer" rVer="16.0.8326">
                    <am3d:blip r:embed="rId15"/>
                  </am3d:raster>
                  <am3d:objViewport viewportSz="28908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Airplane">
                <a:extLst>
                  <a:ext uri="{FF2B5EF4-FFF2-40B4-BE49-F238E27FC236}">
                    <a16:creationId xmlns:a16="http://schemas.microsoft.com/office/drawing/2014/main" id="{6FEB92D5-2263-AD23-E42E-40B7B3493BA2}"/>
                  </a:ext>
                </a:extLst>
              </p:cNvPr>
              <p:cNvPicPr>
                <a:picLocks noGrp="1" noRot="1" noChangeAspect="1" noMove="1" noResize="1" noEditPoints="1" noAdjustHandles="1" noChangeArrowheads="1" noChangeShapeType="1" noCrop="1"/>
              </p:cNvPicPr>
              <p:nvPr/>
            </p:nvPicPr>
            <p:blipFill>
              <a:blip r:embed="rId15"/>
              <a:stretch>
                <a:fillRect/>
              </a:stretch>
            </p:blipFill>
            <p:spPr>
              <a:xfrm>
                <a:off x="9141188" y="1263570"/>
                <a:ext cx="1749735" cy="63034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Piggy Bank Money Box">
                <a:extLst>
                  <a:ext uri="{FF2B5EF4-FFF2-40B4-BE49-F238E27FC236}">
                    <a16:creationId xmlns:a16="http://schemas.microsoft.com/office/drawing/2014/main" id="{6E7D9B46-90F5-A9DD-2399-DF15916FC46E}"/>
                  </a:ext>
                </a:extLst>
              </p:cNvPr>
              <p:cNvGraphicFramePr>
                <a:graphicFrameLocks noChangeAspect="1"/>
              </p:cNvGraphicFramePr>
              <p:nvPr>
                <p:extLst>
                  <p:ext uri="{D42A27DB-BD31-4B8C-83A1-F6EECF244321}">
                    <p14:modId xmlns:p14="http://schemas.microsoft.com/office/powerpoint/2010/main" val="2534113644"/>
                  </p:ext>
                </p:extLst>
              </p:nvPr>
            </p:nvGraphicFramePr>
            <p:xfrm>
              <a:off x="10760715" y="1710332"/>
              <a:ext cx="1082028" cy="1416941"/>
            </p:xfrm>
            <a:graphic>
              <a:graphicData uri="http://schemas.microsoft.com/office/drawing/2017/model3d">
                <am3d:model3d r:embed="rId16">
                  <am3d:spPr>
                    <a:xfrm>
                      <a:off x="0" y="0"/>
                      <a:ext cx="1082028" cy="1416941"/>
                    </a:xfrm>
                    <a:prstGeom prst="rect">
                      <a:avLst/>
                    </a:prstGeom>
                  </am3d:spPr>
                  <am3d:camera>
                    <am3d:pos x="0" y="0" z="66594559"/>
                    <am3d:up dx="0" dy="36000000" dz="0"/>
                    <am3d:lookAt x="0" y="0" z="0"/>
                    <am3d:perspective fov="2700000"/>
                  </am3d:camera>
                  <am3d:trans>
                    <am3d:meterPerModelUnit n="5886366" d="1000000"/>
                    <am3d:preTrans dx="1210897" dy="1313110" dz="-30000"/>
                    <am3d:scale>
                      <am3d:sx n="1000000" d="1000000"/>
                      <am3d:sy n="1000000" d="1000000"/>
                      <am3d:sz n="1000000" d="1000000"/>
                    </am3d:scale>
                    <am3d:rot ax="-10589169" ay="5112468" az="-10589974"/>
                    <am3d:postTrans dx="0" dy="0" dz="0"/>
                  </am3d:trans>
                  <am3d:raster rName="Office3DRenderer" rVer="16.0.8326">
                    <am3d:blip r:embed="rId17"/>
                  </am3d:raster>
                  <am3d:objViewport viewportSz="24045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Piggy Bank Money Box">
                <a:extLst>
                  <a:ext uri="{FF2B5EF4-FFF2-40B4-BE49-F238E27FC236}">
                    <a16:creationId xmlns:a16="http://schemas.microsoft.com/office/drawing/2014/main" id="{6E7D9B46-90F5-A9DD-2399-DF15916FC46E}"/>
                  </a:ext>
                </a:extLst>
              </p:cNvPr>
              <p:cNvPicPr>
                <a:picLocks noGrp="1" noRot="1" noChangeAspect="1" noMove="1" noResize="1" noEditPoints="1" noAdjustHandles="1" noChangeArrowheads="1" noChangeShapeType="1" noCrop="1"/>
              </p:cNvPicPr>
              <p:nvPr/>
            </p:nvPicPr>
            <p:blipFill>
              <a:blip r:embed="rId17"/>
              <a:stretch>
                <a:fillRect/>
              </a:stretch>
            </p:blipFill>
            <p:spPr>
              <a:xfrm>
                <a:off x="10760715" y="1710332"/>
                <a:ext cx="1082028" cy="14169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FOC Rings Classic D19">
                <a:extLst>
                  <a:ext uri="{FF2B5EF4-FFF2-40B4-BE49-F238E27FC236}">
                    <a16:creationId xmlns:a16="http://schemas.microsoft.com/office/drawing/2014/main" id="{794553C3-0DFC-F8B1-CC40-5556C58479B3}"/>
                  </a:ext>
                </a:extLst>
              </p:cNvPr>
              <p:cNvGraphicFramePr>
                <a:graphicFrameLocks noChangeAspect="1"/>
              </p:cNvGraphicFramePr>
              <p:nvPr>
                <p:extLst>
                  <p:ext uri="{D42A27DB-BD31-4B8C-83A1-F6EECF244321}">
                    <p14:modId xmlns:p14="http://schemas.microsoft.com/office/powerpoint/2010/main" val="3697414593"/>
                  </p:ext>
                </p:extLst>
              </p:nvPr>
            </p:nvGraphicFramePr>
            <p:xfrm>
              <a:off x="9565557" y="1990684"/>
              <a:ext cx="1003562" cy="1029296"/>
            </p:xfrm>
            <a:graphic>
              <a:graphicData uri="http://schemas.microsoft.com/office/drawing/2017/model3d">
                <am3d:model3d r:embed="rId18">
                  <am3d:spPr>
                    <a:xfrm>
                      <a:off x="0" y="0"/>
                      <a:ext cx="1003562" cy="1029296"/>
                    </a:xfrm>
                    <a:prstGeom prst="rect">
                      <a:avLst/>
                    </a:prstGeom>
                  </am3d:spPr>
                  <am3d:camera>
                    <am3d:pos x="0" y="0" z="67020339"/>
                    <am3d:up dx="0" dy="36000000" dz="0"/>
                    <am3d:lookAt x="0" y="0" z="0"/>
                    <am3d:perspective fov="2700000"/>
                  </am3d:camera>
                  <am3d:trans>
                    <am3d:meterPerModelUnit n="40672" d="1000000"/>
                    <am3d:preTrans dx="0" dy="0" dz="0"/>
                    <am3d:scale>
                      <am3d:sx n="1000000" d="1000000"/>
                      <am3d:sy n="1000000" d="1000000"/>
                      <am3d:sz n="1000000" d="1000000"/>
                    </am3d:scale>
                    <am3d:rot ax="5319933" ay="423464" az="-6044096"/>
                    <am3d:postTrans dx="0" dy="0" dz="0"/>
                  </am3d:trans>
                  <am3d:raster rName="Office3DRenderer" rVer="16.0.8326">
                    <am3d:blip r:embed="rId19"/>
                  </am3d:raster>
                  <am3d:objViewport viewportSz="13638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FOC Rings Classic D19">
                <a:extLst>
                  <a:ext uri="{FF2B5EF4-FFF2-40B4-BE49-F238E27FC236}">
                    <a16:creationId xmlns:a16="http://schemas.microsoft.com/office/drawing/2014/main" id="{794553C3-0DFC-F8B1-CC40-5556C58479B3}"/>
                  </a:ext>
                </a:extLst>
              </p:cNvPr>
              <p:cNvPicPr>
                <a:picLocks noGrp="1" noRot="1" noChangeAspect="1" noMove="1" noResize="1" noEditPoints="1" noAdjustHandles="1" noChangeArrowheads="1" noChangeShapeType="1" noCrop="1"/>
              </p:cNvPicPr>
              <p:nvPr/>
            </p:nvPicPr>
            <p:blipFill>
              <a:blip r:embed="rId19"/>
              <a:stretch>
                <a:fillRect/>
              </a:stretch>
            </p:blipFill>
            <p:spPr>
              <a:xfrm>
                <a:off x="9565557" y="1990684"/>
                <a:ext cx="1003562" cy="1029296"/>
              </a:xfrm>
              <a:prstGeom prst="rect">
                <a:avLst/>
              </a:prstGeom>
            </p:spPr>
          </p:pic>
        </mc:Fallback>
      </mc:AlternateContent>
    </p:spTree>
    <p:extLst>
      <p:ext uri="{BB962C8B-B14F-4D97-AF65-F5344CB8AC3E}">
        <p14:creationId xmlns:p14="http://schemas.microsoft.com/office/powerpoint/2010/main" val="14397321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3D-9BA1-0CF6-1D24-9E61258FBA15}"/>
              </a:ext>
            </a:extLst>
          </p:cNvPr>
          <p:cNvSpPr>
            <a:spLocks noGrp="1"/>
          </p:cNvSpPr>
          <p:nvPr>
            <p:ph type="title"/>
          </p:nvPr>
        </p:nvSpPr>
        <p:spPr>
          <a:xfrm>
            <a:off x="1601268" y="-180754"/>
            <a:ext cx="10018713" cy="1752599"/>
          </a:xfrm>
        </p:spPr>
        <p:txBody>
          <a:bodyPr/>
          <a:lstStyle/>
          <a:p>
            <a:r>
              <a:rPr lang="en-US" dirty="0"/>
              <a:t>BOX PLOT </a:t>
            </a:r>
          </a:p>
        </p:txBody>
      </p:sp>
      <p:sp>
        <p:nvSpPr>
          <p:cNvPr id="6" name="TextBox 5">
            <a:extLst>
              <a:ext uri="{FF2B5EF4-FFF2-40B4-BE49-F238E27FC236}">
                <a16:creationId xmlns:a16="http://schemas.microsoft.com/office/drawing/2014/main" id="{D9024C76-E36F-410D-95B4-61EAB442908C}"/>
              </a:ext>
            </a:extLst>
          </p:cNvPr>
          <p:cNvSpPr txBox="1"/>
          <p:nvPr/>
        </p:nvSpPr>
        <p:spPr>
          <a:xfrm>
            <a:off x="1513491" y="5711458"/>
            <a:ext cx="1027911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&gt;&gt;</a:t>
            </a:r>
            <a:r>
              <a:rPr lang="en-US" b="0" dirty="0">
                <a:effectLst/>
                <a:latin typeface="Arial" panose="020B0604020202020204" pitchFamily="34" charset="0"/>
                <a:cs typeface="Arial" panose="020B0604020202020204" pitchFamily="34" charset="0"/>
              </a:rPr>
              <a:t>As can be seen, </a:t>
            </a:r>
            <a:r>
              <a:rPr lang="en-US" dirty="0" err="1">
                <a:latin typeface="Arial" panose="020B0604020202020204" pitchFamily="34" charset="0"/>
                <a:cs typeface="Arial" panose="020B0604020202020204" pitchFamily="34" charset="0"/>
              </a:rPr>
              <a:t>LoanAmount</a:t>
            </a:r>
            <a:r>
              <a:rPr lang="en-US" b="0" dirty="0">
                <a:effectLst/>
                <a:latin typeface="Arial" panose="020B0604020202020204" pitchFamily="34" charset="0"/>
                <a:cs typeface="Arial" panose="020B0604020202020204" pitchFamily="34" charset="0"/>
              </a:rPr>
              <a:t>  has a high number of outliers, and the distribution is also              positively skewed.</a:t>
            </a:r>
          </a:p>
        </p:txBody>
      </p:sp>
      <p:pic>
        <p:nvPicPr>
          <p:cNvPr id="5" name="Picture 4">
            <a:extLst>
              <a:ext uri="{FF2B5EF4-FFF2-40B4-BE49-F238E27FC236}">
                <a16:creationId xmlns:a16="http://schemas.microsoft.com/office/drawing/2014/main" id="{A3E5A9A6-9F6A-B14D-C2D9-23E1F5C17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372" y="1385602"/>
            <a:ext cx="8166538" cy="4086795"/>
          </a:xfrm>
          <a:prstGeom prst="rect">
            <a:avLst/>
          </a:prstGeom>
        </p:spPr>
      </p:pic>
    </p:spTree>
    <p:extLst>
      <p:ext uri="{BB962C8B-B14F-4D97-AF65-F5344CB8AC3E}">
        <p14:creationId xmlns:p14="http://schemas.microsoft.com/office/powerpoint/2010/main" val="4144077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3D-9BA1-0CF6-1D24-9E61258FBA15}"/>
              </a:ext>
            </a:extLst>
          </p:cNvPr>
          <p:cNvSpPr>
            <a:spLocks noGrp="1"/>
          </p:cNvSpPr>
          <p:nvPr>
            <p:ph type="title"/>
          </p:nvPr>
        </p:nvSpPr>
        <p:spPr>
          <a:xfrm>
            <a:off x="1601268" y="-180754"/>
            <a:ext cx="10018713" cy="1752599"/>
          </a:xfrm>
        </p:spPr>
        <p:txBody>
          <a:bodyPr/>
          <a:lstStyle/>
          <a:p>
            <a:r>
              <a:rPr lang="en-US" dirty="0"/>
              <a:t>SCATTER PLOT </a:t>
            </a:r>
          </a:p>
        </p:txBody>
      </p:sp>
      <p:sp>
        <p:nvSpPr>
          <p:cNvPr id="6" name="TextBox 5">
            <a:extLst>
              <a:ext uri="{FF2B5EF4-FFF2-40B4-BE49-F238E27FC236}">
                <a16:creationId xmlns:a16="http://schemas.microsoft.com/office/drawing/2014/main" id="{D9024C76-E36F-410D-95B4-61EAB442908C}"/>
              </a:ext>
            </a:extLst>
          </p:cNvPr>
          <p:cNvSpPr txBox="1"/>
          <p:nvPr/>
        </p:nvSpPr>
        <p:spPr>
          <a:xfrm>
            <a:off x="2412186" y="5493744"/>
            <a:ext cx="920779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&gt;&gt;</a:t>
            </a:r>
            <a:r>
              <a:rPr lang="en-US" b="0" dirty="0">
                <a:effectLst/>
                <a:latin typeface="Arial" panose="020B0604020202020204" pitchFamily="34" charset="0"/>
                <a:cs typeface="Arial" panose="020B0604020202020204" pitchFamily="34" charset="0"/>
              </a:rPr>
              <a:t>There is negative correlation between Applicant income and Co Applicant Income.</a:t>
            </a:r>
          </a:p>
        </p:txBody>
      </p:sp>
      <p:pic>
        <p:nvPicPr>
          <p:cNvPr id="4" name="Picture 3">
            <a:extLst>
              <a:ext uri="{FF2B5EF4-FFF2-40B4-BE49-F238E27FC236}">
                <a16:creationId xmlns:a16="http://schemas.microsoft.com/office/drawing/2014/main" id="{B7078224-4590-0B8B-153D-5E4F54C9C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876" y="1490392"/>
            <a:ext cx="9291145" cy="3877216"/>
          </a:xfrm>
          <a:prstGeom prst="rect">
            <a:avLst/>
          </a:prstGeom>
        </p:spPr>
      </p:pic>
    </p:spTree>
    <p:extLst>
      <p:ext uri="{BB962C8B-B14F-4D97-AF65-F5344CB8AC3E}">
        <p14:creationId xmlns:p14="http://schemas.microsoft.com/office/powerpoint/2010/main" val="2897344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A8C9-900F-1B54-FA54-630D4FBCFDB3}"/>
              </a:ext>
            </a:extLst>
          </p:cNvPr>
          <p:cNvSpPr>
            <a:spLocks noGrp="1"/>
          </p:cNvSpPr>
          <p:nvPr>
            <p:ph type="title"/>
          </p:nvPr>
        </p:nvSpPr>
        <p:spPr/>
        <p:txBody>
          <a:bodyPr/>
          <a:lstStyle/>
          <a:p>
            <a:r>
              <a:rPr lang="en-US" dirty="0"/>
              <a:t>HISTOGRAM </a:t>
            </a:r>
          </a:p>
        </p:txBody>
      </p:sp>
      <p:sp>
        <p:nvSpPr>
          <p:cNvPr id="6" name="TextBox 5">
            <a:extLst>
              <a:ext uri="{FF2B5EF4-FFF2-40B4-BE49-F238E27FC236}">
                <a16:creationId xmlns:a16="http://schemas.microsoft.com/office/drawing/2014/main" id="{8918F328-BB78-BD92-52AC-B15697193D7D}"/>
              </a:ext>
            </a:extLst>
          </p:cNvPr>
          <p:cNvSpPr txBox="1"/>
          <p:nvPr/>
        </p:nvSpPr>
        <p:spPr>
          <a:xfrm>
            <a:off x="1198179" y="5612524"/>
            <a:ext cx="9217573" cy="923330"/>
          </a:xfrm>
          <a:prstGeom prst="rect">
            <a:avLst/>
          </a:prstGeom>
          <a:noFill/>
        </p:spPr>
        <p:txBody>
          <a:bodyPr wrap="square" rtlCol="0">
            <a:spAutoFit/>
          </a:bodyPr>
          <a:lstStyle/>
          <a:p>
            <a:r>
              <a:rPr lang="en-US" b="1" dirty="0">
                <a:effectLst/>
                <a:latin typeface="Courier New" panose="02070309020205020404" pitchFamily="49" charset="0"/>
              </a:rPr>
              <a:t>As can be seen, the distribution after using log transformation are much better compared to original distribution.</a:t>
            </a:r>
          </a:p>
          <a:p>
            <a:endParaRPr lang="en-US" dirty="0"/>
          </a:p>
        </p:txBody>
      </p:sp>
      <p:pic>
        <p:nvPicPr>
          <p:cNvPr id="12" name="Content Placeholder 11">
            <a:extLst>
              <a:ext uri="{FF2B5EF4-FFF2-40B4-BE49-F238E27FC236}">
                <a16:creationId xmlns:a16="http://schemas.microsoft.com/office/drawing/2014/main" id="{CD39BCEF-BB48-5A10-0814-B6CDC875C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109" y="1837873"/>
            <a:ext cx="10058400" cy="3182254"/>
          </a:xfrm>
        </p:spPr>
      </p:pic>
    </p:spTree>
    <p:extLst>
      <p:ext uri="{BB962C8B-B14F-4D97-AF65-F5344CB8AC3E}">
        <p14:creationId xmlns:p14="http://schemas.microsoft.com/office/powerpoint/2010/main" val="3956019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F1C3-56A7-34A7-0AB1-EB9D38BADCA8}"/>
              </a:ext>
            </a:extLst>
          </p:cNvPr>
          <p:cNvSpPr>
            <a:spLocks noGrp="1"/>
          </p:cNvSpPr>
          <p:nvPr>
            <p:ph type="title"/>
          </p:nvPr>
        </p:nvSpPr>
        <p:spPr/>
        <p:txBody>
          <a:bodyPr/>
          <a:lstStyle/>
          <a:p>
            <a:r>
              <a:rPr lang="en-US" dirty="0"/>
              <a:t>LOGISTIC REGRESSION MODEL</a:t>
            </a:r>
          </a:p>
        </p:txBody>
      </p:sp>
      <p:sp>
        <p:nvSpPr>
          <p:cNvPr id="7" name="TextBox 6">
            <a:extLst>
              <a:ext uri="{FF2B5EF4-FFF2-40B4-BE49-F238E27FC236}">
                <a16:creationId xmlns:a16="http://schemas.microsoft.com/office/drawing/2014/main" id="{F9348E98-98B8-133F-A768-750C6AB8FF00}"/>
              </a:ext>
            </a:extLst>
          </p:cNvPr>
          <p:cNvSpPr txBox="1"/>
          <p:nvPr/>
        </p:nvSpPr>
        <p:spPr>
          <a:xfrm>
            <a:off x="1066800" y="2448910"/>
            <a:ext cx="5029200"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It is a classification set of rules used to assign observations to a discrete set of instructions. Logistic regression is also a predictive analysis, like other regression analyses methods. Logistic regression is basically used for define the relationship between dependent binary variable and nominal or other independent variable. Now a days logistic regression is used in many research areas like medical science, machine learning and social science. It also used by many e-commerce applications to predict the mind set of customer to buy the product</a:t>
            </a:r>
          </a:p>
        </p:txBody>
      </p:sp>
      <p:sp>
        <p:nvSpPr>
          <p:cNvPr id="9" name="Content Placeholder 8">
            <a:extLst>
              <a:ext uri="{FF2B5EF4-FFF2-40B4-BE49-F238E27FC236}">
                <a16:creationId xmlns:a16="http://schemas.microsoft.com/office/drawing/2014/main" id="{BDB3C6B8-44EC-CC2D-EBFE-EDBCFB1D103F}"/>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DE6B43A7-D41C-614C-D7CE-75A5D14CF7DA}"/>
              </a:ext>
            </a:extLst>
          </p:cNvPr>
          <p:cNvPicPr>
            <a:picLocks noChangeAspect="1"/>
          </p:cNvPicPr>
          <p:nvPr/>
        </p:nvPicPr>
        <p:blipFill>
          <a:blip r:embed="rId2"/>
          <a:stretch>
            <a:fillRect/>
          </a:stretch>
        </p:blipFill>
        <p:spPr>
          <a:xfrm>
            <a:off x="6354884" y="2240741"/>
            <a:ext cx="4511431" cy="3434845"/>
          </a:xfrm>
          <a:prstGeom prst="rect">
            <a:avLst/>
          </a:prstGeom>
        </p:spPr>
      </p:pic>
    </p:spTree>
    <p:extLst>
      <p:ext uri="{BB962C8B-B14F-4D97-AF65-F5344CB8AC3E}">
        <p14:creationId xmlns:p14="http://schemas.microsoft.com/office/powerpoint/2010/main" val="1832265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F1C3-56A7-34A7-0AB1-EB9D38BADCA8}"/>
              </a:ext>
            </a:extLst>
          </p:cNvPr>
          <p:cNvSpPr>
            <a:spLocks noGrp="1"/>
          </p:cNvSpPr>
          <p:nvPr>
            <p:ph type="title"/>
          </p:nvPr>
        </p:nvSpPr>
        <p:spPr/>
        <p:txBody>
          <a:bodyPr>
            <a:normAutofit/>
          </a:bodyPr>
          <a:lstStyle/>
          <a:p>
            <a:r>
              <a:rPr lang="en-US" sz="3600" dirty="0"/>
              <a:t>SUPPORT VECTOR CLASSIFIED MODEL</a:t>
            </a:r>
          </a:p>
        </p:txBody>
      </p:sp>
      <p:sp>
        <p:nvSpPr>
          <p:cNvPr id="9" name="TextBox 8">
            <a:extLst>
              <a:ext uri="{FF2B5EF4-FFF2-40B4-BE49-F238E27FC236}">
                <a16:creationId xmlns:a16="http://schemas.microsoft.com/office/drawing/2014/main" id="{B02EF7EE-F29C-DFE0-6788-D7609AD3B60F}"/>
              </a:ext>
            </a:extLst>
          </p:cNvPr>
          <p:cNvSpPr txBox="1"/>
          <p:nvPr/>
        </p:nvSpPr>
        <p:spPr>
          <a:xfrm>
            <a:off x="1066800" y="2274838"/>
            <a:ext cx="4824248"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SVM is a well known Supervised Machine Learning algorithm. Currently, the SVM classifier is the most common classifier 1.SVM has demonstrated a wide range of exceptional abilities, particularly in classification problems.</a:t>
            </a:r>
          </a:p>
          <a:p>
            <a:r>
              <a:rPr lang="en-US" dirty="0">
                <a:latin typeface="Arial" panose="020B0604020202020204" pitchFamily="34" charset="0"/>
                <a:cs typeface="Arial" panose="020B0604020202020204" pitchFamily="34" charset="0"/>
              </a:rPr>
              <a:t>2.In this each data item is plotted in</a:t>
            </a:r>
          </a:p>
          <a:p>
            <a:r>
              <a:rPr lang="en-US" dirty="0">
                <a:latin typeface="Arial" panose="020B0604020202020204" pitchFamily="34" charset="0"/>
                <a:cs typeface="Arial" panose="020B0604020202020204" pitchFamily="34" charset="0"/>
              </a:rPr>
              <a:t> n-dimensional space </a:t>
            </a:r>
          </a:p>
        </p:txBody>
      </p:sp>
      <p:sp>
        <p:nvSpPr>
          <p:cNvPr id="11" name="Content Placeholder 10">
            <a:extLst>
              <a:ext uri="{FF2B5EF4-FFF2-40B4-BE49-F238E27FC236}">
                <a16:creationId xmlns:a16="http://schemas.microsoft.com/office/drawing/2014/main" id="{40DB8C6F-4A94-8678-1BE9-9B30767746A9}"/>
              </a:ext>
            </a:extLst>
          </p:cNvPr>
          <p:cNvSpPr>
            <a:spLocks noGrp="1"/>
          </p:cNvSpPr>
          <p:nvPr>
            <p:ph idx="1"/>
          </p:nvPr>
        </p:nvSpPr>
        <p:spPr/>
        <p:txBody>
          <a:bodyPr/>
          <a:lstStyle/>
          <a:p>
            <a:endParaRPr lang="en-US"/>
          </a:p>
        </p:txBody>
      </p:sp>
      <p:pic>
        <p:nvPicPr>
          <p:cNvPr id="13" name="Picture 12">
            <a:extLst>
              <a:ext uri="{FF2B5EF4-FFF2-40B4-BE49-F238E27FC236}">
                <a16:creationId xmlns:a16="http://schemas.microsoft.com/office/drawing/2014/main" id="{A40B880E-28F1-EE57-6A5A-AF1AA16C0755}"/>
              </a:ext>
            </a:extLst>
          </p:cNvPr>
          <p:cNvPicPr>
            <a:picLocks noChangeAspect="1"/>
          </p:cNvPicPr>
          <p:nvPr/>
        </p:nvPicPr>
        <p:blipFill>
          <a:blip r:embed="rId2"/>
          <a:stretch>
            <a:fillRect/>
          </a:stretch>
        </p:blipFill>
        <p:spPr>
          <a:xfrm>
            <a:off x="5891048" y="2274838"/>
            <a:ext cx="4966136" cy="2997221"/>
          </a:xfrm>
          <a:prstGeom prst="rect">
            <a:avLst/>
          </a:prstGeom>
        </p:spPr>
      </p:pic>
    </p:spTree>
    <p:extLst>
      <p:ext uri="{BB962C8B-B14F-4D97-AF65-F5344CB8AC3E}">
        <p14:creationId xmlns:p14="http://schemas.microsoft.com/office/powerpoint/2010/main" val="1179223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A8C9-900F-1B54-FA54-630D4FBCFDB3}"/>
              </a:ext>
            </a:extLst>
          </p:cNvPr>
          <p:cNvSpPr>
            <a:spLocks noGrp="1"/>
          </p:cNvSpPr>
          <p:nvPr>
            <p:ph type="title"/>
          </p:nvPr>
        </p:nvSpPr>
        <p:spPr/>
        <p:txBody>
          <a:bodyPr>
            <a:normAutofit fontScale="90000"/>
          </a:bodyPr>
          <a:lstStyle/>
          <a:p>
            <a:r>
              <a:rPr lang="en-US" dirty="0"/>
              <a:t>COMPARISON BETWEEN LOGISTIC AND SVM MODEL </a:t>
            </a:r>
          </a:p>
        </p:txBody>
      </p:sp>
      <p:sp>
        <p:nvSpPr>
          <p:cNvPr id="6" name="TextBox 5">
            <a:extLst>
              <a:ext uri="{FF2B5EF4-FFF2-40B4-BE49-F238E27FC236}">
                <a16:creationId xmlns:a16="http://schemas.microsoft.com/office/drawing/2014/main" id="{8918F328-BB78-BD92-52AC-B15697193D7D}"/>
              </a:ext>
            </a:extLst>
          </p:cNvPr>
          <p:cNvSpPr txBox="1"/>
          <p:nvPr/>
        </p:nvSpPr>
        <p:spPr>
          <a:xfrm>
            <a:off x="924911" y="2659118"/>
            <a:ext cx="3773214" cy="1477328"/>
          </a:xfrm>
          <a:prstGeom prst="rect">
            <a:avLst/>
          </a:prstGeom>
          <a:noFill/>
        </p:spPr>
        <p:txBody>
          <a:bodyPr wrap="square" rtlCol="0">
            <a:spAutoFit/>
          </a:bodyPr>
          <a:lstStyle/>
          <a:p>
            <a:r>
              <a:rPr lang="en-US" b="1" dirty="0">
                <a:effectLst/>
                <a:latin typeface="Courier New" panose="02070309020205020404" pitchFamily="49" charset="0"/>
              </a:rPr>
              <a:t> We can observe that the  SVC Model Accuracy is more than the Logistic</a:t>
            </a:r>
          </a:p>
          <a:p>
            <a:r>
              <a:rPr lang="en-US" b="1" dirty="0">
                <a:effectLst/>
                <a:latin typeface="Courier New" panose="02070309020205020404" pitchFamily="49" charset="0"/>
              </a:rPr>
              <a:t> Regression Model Accuracy</a:t>
            </a:r>
          </a:p>
          <a:p>
            <a:endParaRPr lang="en-US" dirty="0"/>
          </a:p>
        </p:txBody>
      </p:sp>
      <p:pic>
        <p:nvPicPr>
          <p:cNvPr id="22" name="Content Placeholder 21">
            <a:extLst>
              <a:ext uri="{FF2B5EF4-FFF2-40B4-BE49-F238E27FC236}">
                <a16:creationId xmlns:a16="http://schemas.microsoft.com/office/drawing/2014/main" id="{10279B5D-9258-BEC0-14A5-919C5E61A57E}"/>
              </a:ext>
            </a:extLst>
          </p:cNvPr>
          <p:cNvPicPr>
            <a:picLocks noGrp="1" noChangeAspect="1"/>
          </p:cNvPicPr>
          <p:nvPr>
            <p:ph idx="1"/>
          </p:nvPr>
        </p:nvPicPr>
        <p:blipFill>
          <a:blip r:embed="rId2"/>
          <a:stretch>
            <a:fillRect/>
          </a:stretch>
        </p:blipFill>
        <p:spPr>
          <a:xfrm>
            <a:off x="5020397" y="1861700"/>
            <a:ext cx="6355344" cy="3932237"/>
          </a:xfrm>
        </p:spPr>
      </p:pic>
    </p:spTree>
    <p:extLst>
      <p:ext uri="{BB962C8B-B14F-4D97-AF65-F5344CB8AC3E}">
        <p14:creationId xmlns:p14="http://schemas.microsoft.com/office/powerpoint/2010/main" val="1032622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A8C9-900F-1B54-FA54-630D4FBCFDB3}"/>
              </a:ext>
            </a:extLst>
          </p:cNvPr>
          <p:cNvSpPr>
            <a:spLocks noGrp="1"/>
          </p:cNvSpPr>
          <p:nvPr>
            <p:ph type="title"/>
          </p:nvPr>
        </p:nvSpPr>
        <p:spPr/>
        <p:txBody>
          <a:bodyPr/>
          <a:lstStyle/>
          <a:p>
            <a:r>
              <a:rPr lang="en-US" dirty="0"/>
              <a:t> SVC MODEL DEPOLYMENT </a:t>
            </a:r>
          </a:p>
        </p:txBody>
      </p:sp>
      <p:sp>
        <p:nvSpPr>
          <p:cNvPr id="6" name="TextBox 5">
            <a:extLst>
              <a:ext uri="{FF2B5EF4-FFF2-40B4-BE49-F238E27FC236}">
                <a16:creationId xmlns:a16="http://schemas.microsoft.com/office/drawing/2014/main" id="{8918F328-BB78-BD92-52AC-B15697193D7D}"/>
              </a:ext>
            </a:extLst>
          </p:cNvPr>
          <p:cNvSpPr txBox="1"/>
          <p:nvPr/>
        </p:nvSpPr>
        <p:spPr>
          <a:xfrm>
            <a:off x="924911" y="2659118"/>
            <a:ext cx="3773214" cy="369332"/>
          </a:xfrm>
          <a:prstGeom prst="rect">
            <a:avLst/>
          </a:prstGeom>
          <a:noFill/>
        </p:spPr>
        <p:txBody>
          <a:bodyPr wrap="square" rtlCol="0">
            <a:spAutoFit/>
          </a:bodyPr>
          <a:lstStyle/>
          <a:p>
            <a:r>
              <a:rPr lang="en-US" b="1" dirty="0">
                <a:effectLst/>
                <a:latin typeface="Courier New" panose="02070309020205020404" pitchFamily="49" charset="0"/>
              </a:rPr>
              <a:t> </a:t>
            </a:r>
            <a:endParaRPr lang="en-US" dirty="0"/>
          </a:p>
        </p:txBody>
      </p:sp>
      <p:pic>
        <p:nvPicPr>
          <p:cNvPr id="7" name="Picture 6">
            <a:extLst>
              <a:ext uri="{FF2B5EF4-FFF2-40B4-BE49-F238E27FC236}">
                <a16:creationId xmlns:a16="http://schemas.microsoft.com/office/drawing/2014/main" id="{CECB8366-026D-E8CA-25AB-C12A04905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014" y="1882814"/>
            <a:ext cx="7003440" cy="4201213"/>
          </a:xfrm>
          <a:prstGeom prst="rect">
            <a:avLst/>
          </a:prstGeom>
        </p:spPr>
      </p:pic>
    </p:spTree>
    <p:extLst>
      <p:ext uri="{BB962C8B-B14F-4D97-AF65-F5344CB8AC3E}">
        <p14:creationId xmlns:p14="http://schemas.microsoft.com/office/powerpoint/2010/main" val="595463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A8C9-900F-1B54-FA54-630D4FBCFDB3}"/>
              </a:ext>
            </a:extLst>
          </p:cNvPr>
          <p:cNvSpPr>
            <a:spLocks noGrp="1"/>
          </p:cNvSpPr>
          <p:nvPr>
            <p:ph type="title"/>
          </p:nvPr>
        </p:nvSpPr>
        <p:spPr>
          <a:xfrm>
            <a:off x="1150883" y="747698"/>
            <a:ext cx="10058400" cy="1371600"/>
          </a:xfrm>
        </p:spPr>
        <p:txBody>
          <a:bodyPr/>
          <a:lstStyle/>
          <a:p>
            <a:r>
              <a:rPr lang="en-US" dirty="0"/>
              <a:t>MODELING OUTPUT</a:t>
            </a:r>
          </a:p>
        </p:txBody>
      </p:sp>
      <p:sp>
        <p:nvSpPr>
          <p:cNvPr id="6" name="TextBox 5">
            <a:extLst>
              <a:ext uri="{FF2B5EF4-FFF2-40B4-BE49-F238E27FC236}">
                <a16:creationId xmlns:a16="http://schemas.microsoft.com/office/drawing/2014/main" id="{8918F328-BB78-BD92-52AC-B15697193D7D}"/>
              </a:ext>
            </a:extLst>
          </p:cNvPr>
          <p:cNvSpPr txBox="1"/>
          <p:nvPr/>
        </p:nvSpPr>
        <p:spPr>
          <a:xfrm>
            <a:off x="1502979" y="4432261"/>
            <a:ext cx="959594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THIS IS THE OUTPUT AFTER WE PRESS THE PREDICT BUTTON </a:t>
            </a:r>
          </a:p>
        </p:txBody>
      </p:sp>
      <p:pic>
        <p:nvPicPr>
          <p:cNvPr id="7" name="Picture 6">
            <a:extLst>
              <a:ext uri="{FF2B5EF4-FFF2-40B4-BE49-F238E27FC236}">
                <a16:creationId xmlns:a16="http://schemas.microsoft.com/office/drawing/2014/main" id="{5C80B0FC-7256-3154-2873-3779700C6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65" y="1915824"/>
            <a:ext cx="10722269" cy="2263336"/>
          </a:xfrm>
          <a:prstGeom prst="rect">
            <a:avLst/>
          </a:prstGeom>
        </p:spPr>
      </p:pic>
    </p:spTree>
    <p:extLst>
      <p:ext uri="{BB962C8B-B14F-4D97-AF65-F5344CB8AC3E}">
        <p14:creationId xmlns:p14="http://schemas.microsoft.com/office/powerpoint/2010/main" val="625282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A8C9-900F-1B54-FA54-630D4FBCFDB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605F664-D005-11C0-2130-E351DD2FBE56}"/>
              </a:ext>
            </a:extLst>
          </p:cNvPr>
          <p:cNvSpPr>
            <a:spLocks noGrp="1"/>
          </p:cNvSpPr>
          <p:nvPr>
            <p:ph idx="1"/>
          </p:nvPr>
        </p:nvSpPr>
        <p:spPr/>
        <p:txBody>
          <a:bodyPr>
            <a:normAutofit/>
          </a:bodyPr>
          <a:lstStyle/>
          <a:p>
            <a:pPr marL="0" indent="0">
              <a:buNone/>
            </a:pPr>
            <a:endParaRPr lang="en-US" b="0" dirty="0">
              <a:effectLst/>
              <a:highlight>
                <a:srgbClr val="000000"/>
              </a:highlight>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So here, it can be concluded with accuracy of Support vector machine model is extremely efficient and gives a better result when compared with Logistic Regression model. It works correctly and fulfills all the requirements of bankers. This system properly and accurately calculates the result. It predicts the loan is approved or reject to loan applicant or customer very accurately.</a:t>
            </a:r>
          </a:p>
        </p:txBody>
      </p:sp>
    </p:spTree>
    <p:extLst>
      <p:ext uri="{BB962C8B-B14F-4D97-AF65-F5344CB8AC3E}">
        <p14:creationId xmlns:p14="http://schemas.microsoft.com/office/powerpoint/2010/main" val="14135162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854A-1293-430A-52AD-EA906554E31E}"/>
              </a:ext>
            </a:extLst>
          </p:cNvPr>
          <p:cNvSpPr>
            <a:spLocks noGrp="1"/>
          </p:cNvSpPr>
          <p:nvPr>
            <p:ph type="title"/>
          </p:nvPr>
        </p:nvSpPr>
        <p:spPr/>
        <p:txBody>
          <a:bodyPr/>
          <a:lstStyle/>
          <a:p>
            <a:r>
              <a:rPr lang="en-US" dirty="0"/>
              <a:t>IEEE RESEARCH PAPER REFFERED</a:t>
            </a:r>
          </a:p>
        </p:txBody>
      </p:sp>
      <p:sp>
        <p:nvSpPr>
          <p:cNvPr id="3" name="Oval 2">
            <a:extLst>
              <a:ext uri="{FF2B5EF4-FFF2-40B4-BE49-F238E27FC236}">
                <a16:creationId xmlns:a16="http://schemas.microsoft.com/office/drawing/2014/main" id="{B265454A-4B46-ACED-98FB-2FB042CE1CB2}"/>
              </a:ext>
            </a:extLst>
          </p:cNvPr>
          <p:cNvSpPr/>
          <p:nvPr/>
        </p:nvSpPr>
        <p:spPr>
          <a:xfrm>
            <a:off x="5490593" y="114727"/>
            <a:ext cx="107093" cy="142466"/>
          </a:xfrm>
          <a:prstGeom prst="ellipse">
            <a:avLst/>
          </a:prstGeom>
          <a:solidFill>
            <a:srgbClr val="1F2D33">
              <a:alpha val="53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Content Placeholder 3" descr="Magnifying Glass">
                <a:extLst>
                  <a:ext uri="{FF2B5EF4-FFF2-40B4-BE49-F238E27FC236}">
                    <a16:creationId xmlns:a16="http://schemas.microsoft.com/office/drawing/2014/main" id="{2569F55C-524D-1436-FBD6-7B806F2264DC}"/>
                  </a:ext>
                </a:extLst>
              </p:cNvPr>
              <p:cNvGraphicFramePr>
                <a:graphicFrameLocks noGrp="1" noChangeAspect="1"/>
              </p:cNvGraphicFramePr>
              <p:nvPr>
                <p:ph idx="1"/>
                <p:extLst>
                  <p:ext uri="{D42A27DB-BD31-4B8C-83A1-F6EECF244321}">
                    <p14:modId xmlns:p14="http://schemas.microsoft.com/office/powerpoint/2010/main" val="416507503"/>
                  </p:ext>
                </p:extLst>
              </p:nvPr>
            </p:nvGraphicFramePr>
            <p:xfrm>
              <a:off x="8180806" y="1868319"/>
              <a:ext cx="4637000" cy="5950976"/>
            </p:xfrm>
            <a:graphic>
              <a:graphicData uri="http://schemas.microsoft.com/office/drawing/2017/model3d">
                <am3d:model3d r:embed="rId2">
                  <am3d:spPr>
                    <a:xfrm>
                      <a:off x="0" y="0"/>
                      <a:ext cx="4637000" cy="5950976"/>
                    </a:xfrm>
                    <a:prstGeom prst="rect">
                      <a:avLst/>
                    </a:prstGeom>
                  </am3d:spPr>
                  <am3d:camera>
                    <am3d:pos x="0" y="0" z="66114581"/>
                    <am3d:up dx="0" dy="36000000" dz="0"/>
                    <am3d:lookAt x="0" y="0" z="0"/>
                    <am3d:perspective fov="2700000"/>
                  </am3d:camera>
                  <am3d:trans>
                    <am3d:meterPerModelUnit n="70478" d="1000000"/>
                    <am3d:preTrans dx="3477914" dy="-15515201" dz="-2432555"/>
                    <am3d:scale>
                      <am3d:sx n="1000000" d="1000000"/>
                      <am3d:sy n="1000000" d="1000000"/>
                      <am3d:sz n="1000000" d="1000000"/>
                    </am3d:scale>
                    <am3d:rot ax="4701337" ay="892390" az="3074383"/>
                    <am3d:postTrans dx="0" dy="0" dz="0"/>
                  </am3d:trans>
                  <am3d:raster rName="Office3DRenderer" rVer="16.0.8326">
                    <am3d:blip r:embed="rId3"/>
                  </am3d:raster>
                  <am3d:objViewport viewportSz="89978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Magnifying Glass">
                <a:extLst>
                  <a:ext uri="{FF2B5EF4-FFF2-40B4-BE49-F238E27FC236}">
                    <a16:creationId xmlns:a16="http://schemas.microsoft.com/office/drawing/2014/main" id="{2569F55C-524D-1436-FBD6-7B806F2264DC}"/>
                  </a:ext>
                </a:extLst>
              </p:cNvPr>
              <p:cNvPicPr>
                <a:picLocks noGrp="1" noRot="1" noChangeAspect="1" noMove="1" noResize="1" noEditPoints="1" noAdjustHandles="1" noChangeArrowheads="1" noChangeShapeType="1" noCrop="1"/>
              </p:cNvPicPr>
              <p:nvPr/>
            </p:nvPicPr>
            <p:blipFill>
              <a:blip r:embed="rId3"/>
              <a:stretch>
                <a:fillRect/>
              </a:stretch>
            </p:blipFill>
            <p:spPr>
              <a:xfrm>
                <a:off x="8180806" y="1868319"/>
                <a:ext cx="4637000" cy="5950976"/>
              </a:xfrm>
              <a:prstGeom prst="rect">
                <a:avLst/>
              </a:prstGeom>
            </p:spPr>
          </p:pic>
        </mc:Fallback>
      </mc:AlternateContent>
      <p:sp>
        <p:nvSpPr>
          <p:cNvPr id="7" name="TextBox 6">
            <a:extLst>
              <a:ext uri="{FF2B5EF4-FFF2-40B4-BE49-F238E27FC236}">
                <a16:creationId xmlns:a16="http://schemas.microsoft.com/office/drawing/2014/main" id="{EA0EAABC-7D06-CB52-2AA4-6E811EAFAA8A}"/>
              </a:ext>
            </a:extLst>
          </p:cNvPr>
          <p:cNvSpPr txBox="1"/>
          <p:nvPr/>
        </p:nvSpPr>
        <p:spPr>
          <a:xfrm>
            <a:off x="1177159" y="2154621"/>
            <a:ext cx="9259613" cy="3693319"/>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4"/>
              </a:rPr>
              <a:t>https://ieeexplore.ieee.org/stamp/stamp.jsp?tp=&amp;arnumber=9498475</a:t>
            </a:r>
            <a:endParaRPr lang="en-US" dirty="0"/>
          </a:p>
          <a:p>
            <a:pPr marL="285750" indent="-285750">
              <a:buFont typeface="Arial" panose="020B0604020202020204" pitchFamily="34" charset="0"/>
              <a:buChar char="•"/>
            </a:pPr>
            <a:r>
              <a:rPr lang="en-US" dirty="0"/>
              <a:t>The main objective of this paper is to predict whether a new applicant granted the loan or not. The historical data of candidates was used to build a machine learning model. A Bank's profit and loss depend on the amount of loans that is whether the Client or customer is paying back the loan.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https://ieeexplore.ieee.org/stamp/stamp.jsp?tp=&amp;arnumber=9742800</a:t>
            </a:r>
            <a:endParaRPr lang="en-US" dirty="0"/>
          </a:p>
          <a:p>
            <a:pPr marL="285750" indent="-285750">
              <a:buFont typeface="Arial" panose="020B0604020202020204" pitchFamily="34" charset="0"/>
              <a:buChar char="•"/>
            </a:pPr>
            <a:r>
              <a:rPr lang="en-US" dirty="0"/>
              <a:t>Estimating the risk involved in a loan application is one of the most crucial challenges for banks. In this study, Machine Learning algorithms are used to extract patterns from a common loan-approved dataset. Customers' past data such as their age, income, loan amount, and tenure of work will be used to conduct the analysis.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09404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CE05-D02C-E2D9-B114-8BB599B30C38}"/>
              </a:ext>
            </a:extLst>
          </p:cNvPr>
          <p:cNvSpPr>
            <a:spLocks noGrp="1"/>
          </p:cNvSpPr>
          <p:nvPr>
            <p:ph type="title"/>
          </p:nvPr>
        </p:nvSpPr>
        <p:spPr>
          <a:xfrm>
            <a:off x="2112517" y="981364"/>
            <a:ext cx="10018713" cy="1752599"/>
          </a:xfrm>
        </p:spPr>
        <p:txBody>
          <a:bodyPr/>
          <a:lstStyle/>
          <a:p>
            <a:r>
              <a:rPr lang="en-US" dirty="0"/>
              <a:t>INTRODUCTION</a:t>
            </a:r>
          </a:p>
        </p:txBody>
      </p:sp>
      <p:sp>
        <p:nvSpPr>
          <p:cNvPr id="3" name="Content Placeholder 2">
            <a:extLst>
              <a:ext uri="{FF2B5EF4-FFF2-40B4-BE49-F238E27FC236}">
                <a16:creationId xmlns:a16="http://schemas.microsoft.com/office/drawing/2014/main" id="{43F3F0A0-9D41-3688-B65E-C6F08BFCFC75}"/>
              </a:ext>
            </a:extLst>
          </p:cNvPr>
          <p:cNvSpPr>
            <a:spLocks noGrp="1"/>
          </p:cNvSpPr>
          <p:nvPr>
            <p:ph idx="1"/>
          </p:nvPr>
        </p:nvSpPr>
        <p:spPr>
          <a:xfrm>
            <a:off x="2598160" y="2394524"/>
            <a:ext cx="9446057" cy="3103419"/>
          </a:xfrm>
        </p:spPr>
        <p:txBody>
          <a:bodyPr>
            <a:normAutofit/>
          </a:bodyPr>
          <a:lstStyle/>
          <a:p>
            <a:pPr marL="0" indent="0">
              <a:buNone/>
            </a:pPr>
            <a:r>
              <a:rPr lang="en-US" dirty="0"/>
              <a:t>The Loan Prediction System offers the applicant's loan application an interface for loan approval. The system receives the applicant's personal information and uses it to decide whether or not a loan is appropriate for them. </a:t>
            </a:r>
          </a:p>
          <a:p>
            <a:pPr marL="0" indent="0">
              <a:buNone/>
            </a:pPr>
            <a:r>
              <a:rPr lang="en-US" dirty="0"/>
              <a:t>To decide whether or not, a loan application should be granted, loan prediction analysis analyzes specified parameters. Loans that have been approved typically have a solid credit history, respectable application income, and dependability in other areas.</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2F984119-B5CB-839D-1642-A01D2CDCEAB3}"/>
                  </a:ext>
                </a:extLst>
              </p:cNvPr>
              <p:cNvGraphicFramePr>
                <a:graphicFrameLocks noChangeAspect="1"/>
              </p:cNvGraphicFramePr>
              <p:nvPr>
                <p:extLst>
                  <p:ext uri="{D42A27DB-BD31-4B8C-83A1-F6EECF244321}">
                    <p14:modId xmlns:p14="http://schemas.microsoft.com/office/powerpoint/2010/main" val="1181340902"/>
                  </p:ext>
                </p:extLst>
              </p:nvPr>
            </p:nvGraphicFramePr>
            <p:xfrm>
              <a:off x="25846" y="1302350"/>
              <a:ext cx="2814198" cy="4593306"/>
            </p:xfrm>
            <a:graphic>
              <a:graphicData uri="http://schemas.microsoft.com/office/drawing/2017/model3d">
                <am3d:model3d r:embed="rId2">
                  <am3d:spPr>
                    <a:xfrm>
                      <a:off x="0" y="0"/>
                      <a:ext cx="2814198" cy="4593306"/>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1503874" ay="2307033" az="972936"/>
                    <am3d:postTrans dx="0" dy="0" dz="0"/>
                  </am3d:trans>
                  <am3d:raster rName="Office3DRenderer" rVer="16.0.8326">
                    <am3d:blip r:embed="rId3"/>
                  </am3d:raster>
                  <am3d:objViewport viewportSz="53541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2F984119-B5CB-839D-1642-A01D2CDCEAB3}"/>
                  </a:ext>
                </a:extLst>
              </p:cNvPr>
              <p:cNvPicPr>
                <a:picLocks noGrp="1" noRot="1" noChangeAspect="1" noMove="1" noResize="1" noEditPoints="1" noAdjustHandles="1" noChangeArrowheads="1" noChangeShapeType="1" noCrop="1"/>
              </p:cNvPicPr>
              <p:nvPr/>
            </p:nvPicPr>
            <p:blipFill>
              <a:blip r:embed="rId3"/>
              <a:stretch>
                <a:fillRect/>
              </a:stretch>
            </p:blipFill>
            <p:spPr>
              <a:xfrm>
                <a:off x="25846" y="1302350"/>
                <a:ext cx="2814198" cy="459330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EC823CB3-32B0-C481-C14A-3603B3C6A47D}"/>
                  </a:ext>
                </a:extLst>
              </p:cNvPr>
              <p:cNvGraphicFramePr>
                <a:graphicFrameLocks/>
              </p:cNvGraphicFramePr>
              <p:nvPr>
                <p:extLst>
                  <p:ext uri="{D42A27DB-BD31-4B8C-83A1-F6EECF244321}">
                    <p14:modId xmlns:p14="http://schemas.microsoft.com/office/powerpoint/2010/main" val="4253082960"/>
                  </p:ext>
                </p:extLst>
              </p:nvPr>
            </p:nvGraphicFramePr>
            <p:xfrm>
              <a:off x="0" y="3379243"/>
              <a:ext cx="2131343" cy="3478757"/>
            </p:xfrm>
            <a:graphic>
              <a:graphicData uri="http://schemas.microsoft.com/office/drawing/2017/model3d">
                <am3d:model3d r:embed="rId2">
                  <am3d:spPr>
                    <a:xfrm>
                      <a:off x="0" y="0"/>
                      <a:ext cx="2131343" cy="3478757"/>
                    </a:xfrm>
                    <a:prstGeom prst="rect">
                      <a:avLst/>
                    </a:prstGeom>
                  </am3d:spPr>
                  <am3d:camera>
                    <am3d:pos x="0" y="0" z="56475043"/>
                    <am3d:up dx="0" dy="36000000" dz="0"/>
                    <am3d:lookAt x="0" y="0" z="0"/>
                    <am3d:perspective fov="2347554"/>
                  </am3d:camera>
                  <am3d:trans>
                    <am3d:meterPerModelUnit n="9805309" d="1000000"/>
                    <am3d:preTrans dx="-1048" dy="-18000000" dz="0"/>
                    <am3d:scale>
                      <am3d:sx n="1000000" d="1000000"/>
                      <am3d:sy n="1000000" d="1000000"/>
                      <am3d:sz n="1000000" d="1000000"/>
                    </am3d:scale>
                    <am3d:rot ax="1503874" ay="2307033" az="972936"/>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EC823CB3-32B0-C481-C14A-3603B3C6A47D}"/>
                  </a:ext>
                </a:extLst>
              </p:cNvPr>
              <p:cNvPicPr>
                <a:picLocks noGrp="1" noRot="1" noChangeAspect="1" noMove="1" noResize="1" noEditPoints="1" noAdjustHandles="1" noChangeArrowheads="1" noChangeShapeType="1" noCrop="1"/>
              </p:cNvPicPr>
              <p:nvPr/>
            </p:nvPicPr>
            <p:blipFill>
              <a:blip r:embed="rId4"/>
              <a:stretch>
                <a:fillRect/>
              </a:stretch>
            </p:blipFill>
            <p:spPr>
              <a:xfrm>
                <a:off x="0" y="3379243"/>
                <a:ext cx="2131343" cy="3478757"/>
              </a:xfrm>
              <a:prstGeom prst="rect">
                <a:avLst/>
              </a:prstGeom>
            </p:spPr>
          </p:pic>
        </mc:Fallback>
      </mc:AlternateContent>
    </p:spTree>
    <p:extLst>
      <p:ext uri="{BB962C8B-B14F-4D97-AF65-F5344CB8AC3E}">
        <p14:creationId xmlns:p14="http://schemas.microsoft.com/office/powerpoint/2010/main" val="30505135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854A-1293-430A-52AD-EA906554E31E}"/>
              </a:ext>
            </a:extLst>
          </p:cNvPr>
          <p:cNvSpPr>
            <a:spLocks noGrp="1"/>
          </p:cNvSpPr>
          <p:nvPr>
            <p:ph type="title"/>
          </p:nvPr>
        </p:nvSpPr>
        <p:spPr/>
        <p:txBody>
          <a:bodyPr/>
          <a:lstStyle/>
          <a:p>
            <a:r>
              <a:rPr lang="en-US" dirty="0"/>
              <a:t>IEEE RESEARCH PAPER REFFERED</a:t>
            </a:r>
          </a:p>
        </p:txBody>
      </p:sp>
      <p:sp>
        <p:nvSpPr>
          <p:cNvPr id="3" name="Oval 2">
            <a:extLst>
              <a:ext uri="{FF2B5EF4-FFF2-40B4-BE49-F238E27FC236}">
                <a16:creationId xmlns:a16="http://schemas.microsoft.com/office/drawing/2014/main" id="{B265454A-4B46-ACED-98FB-2FB042CE1CB2}"/>
              </a:ext>
            </a:extLst>
          </p:cNvPr>
          <p:cNvSpPr/>
          <p:nvPr/>
        </p:nvSpPr>
        <p:spPr>
          <a:xfrm>
            <a:off x="5490593" y="114727"/>
            <a:ext cx="107093" cy="142466"/>
          </a:xfrm>
          <a:prstGeom prst="ellipse">
            <a:avLst/>
          </a:prstGeom>
          <a:solidFill>
            <a:srgbClr val="1F2D33">
              <a:alpha val="53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Content Placeholder 3" descr="Magnifying Glass">
                <a:extLst>
                  <a:ext uri="{FF2B5EF4-FFF2-40B4-BE49-F238E27FC236}">
                    <a16:creationId xmlns:a16="http://schemas.microsoft.com/office/drawing/2014/main" id="{2569F55C-524D-1436-FBD6-7B806F2264DC}"/>
                  </a:ext>
                </a:extLst>
              </p:cNvPr>
              <p:cNvGraphicFramePr>
                <a:graphicFrameLocks noGrp="1" noChangeAspect="1"/>
              </p:cNvGraphicFramePr>
              <p:nvPr>
                <p:ph idx="1"/>
                <p:extLst>
                  <p:ext uri="{D42A27DB-BD31-4B8C-83A1-F6EECF244321}">
                    <p14:modId xmlns:p14="http://schemas.microsoft.com/office/powerpoint/2010/main" val="2945800095"/>
                  </p:ext>
                </p:extLst>
              </p:nvPr>
            </p:nvGraphicFramePr>
            <p:xfrm>
              <a:off x="-1547426" y="-780695"/>
              <a:ext cx="3094851" cy="5589777"/>
            </p:xfrm>
            <a:graphic>
              <a:graphicData uri="http://schemas.microsoft.com/office/drawing/2017/model3d">
                <am3d:model3d r:embed="rId2">
                  <am3d:spPr>
                    <a:xfrm>
                      <a:off x="0" y="0"/>
                      <a:ext cx="3094851" cy="5589777"/>
                    </a:xfrm>
                    <a:prstGeom prst="rect">
                      <a:avLst/>
                    </a:prstGeom>
                  </am3d:spPr>
                  <am3d:camera>
                    <am3d:pos x="0" y="0" z="66114581"/>
                    <am3d:up dx="0" dy="36000000" dz="0"/>
                    <am3d:lookAt x="0" y="0" z="0"/>
                    <am3d:perspective fov="2700000"/>
                  </am3d:camera>
                  <am3d:trans>
                    <am3d:meterPerModelUnit n="70478" d="1000000"/>
                    <am3d:preTrans dx="3477914" dy="-15515201" dz="-2432555"/>
                    <am3d:scale>
                      <am3d:sx n="1000000" d="1000000"/>
                      <am3d:sy n="1000000" d="1000000"/>
                      <am3d:sz n="1000000" d="1000000"/>
                    </am3d:scale>
                    <am3d:rot ax="5313011" ay="374534" az="4613189"/>
                    <am3d:postTrans dx="0" dy="0" dz="0"/>
                  </am3d:trans>
                  <am3d:raster rName="Office3DRenderer" rVer="16.0.8326">
                    <am3d:blip r:embed="rId3"/>
                  </am3d:raster>
                  <am3d:objViewport viewportSz="78180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Magnifying Glass">
                <a:extLst>
                  <a:ext uri="{FF2B5EF4-FFF2-40B4-BE49-F238E27FC236}">
                    <a16:creationId xmlns:a16="http://schemas.microsoft.com/office/drawing/2014/main" id="{2569F55C-524D-1436-FBD6-7B806F2264DC}"/>
                  </a:ext>
                </a:extLst>
              </p:cNvPr>
              <p:cNvPicPr>
                <a:picLocks noGrp="1" noRot="1" noChangeAspect="1" noMove="1" noResize="1" noEditPoints="1" noAdjustHandles="1" noChangeArrowheads="1" noChangeShapeType="1" noCrop="1"/>
              </p:cNvPicPr>
              <p:nvPr/>
            </p:nvPicPr>
            <p:blipFill>
              <a:blip r:embed="rId3"/>
              <a:stretch>
                <a:fillRect/>
              </a:stretch>
            </p:blipFill>
            <p:spPr>
              <a:xfrm>
                <a:off x="-1547426" y="-780695"/>
                <a:ext cx="3094851" cy="5589777"/>
              </a:xfrm>
              <a:prstGeom prst="rect">
                <a:avLst/>
              </a:prstGeom>
            </p:spPr>
          </p:pic>
        </mc:Fallback>
      </mc:AlternateContent>
      <p:sp>
        <p:nvSpPr>
          <p:cNvPr id="7" name="TextBox 6">
            <a:extLst>
              <a:ext uri="{FF2B5EF4-FFF2-40B4-BE49-F238E27FC236}">
                <a16:creationId xmlns:a16="http://schemas.microsoft.com/office/drawing/2014/main" id="{EA0EAABC-7D06-CB52-2AA4-6E811EAFAA8A}"/>
              </a:ext>
            </a:extLst>
          </p:cNvPr>
          <p:cNvSpPr txBox="1"/>
          <p:nvPr/>
        </p:nvSpPr>
        <p:spPr>
          <a:xfrm>
            <a:off x="1177159" y="2154621"/>
            <a:ext cx="9259613" cy="3139321"/>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4"/>
              </a:rPr>
              <a:t>https://ieeexplore.ieee.org/stamp/stamp.jsp?tp=&amp;arnumber=9336801</a:t>
            </a:r>
            <a:endParaRPr lang="en-US" dirty="0"/>
          </a:p>
          <a:p>
            <a:pPr marL="285750" indent="-285750">
              <a:buFont typeface="Arial" panose="020B0604020202020204" pitchFamily="34" charset="0"/>
              <a:buChar char="•"/>
            </a:pPr>
            <a:r>
              <a:rPr lang="en-US" dirty="0"/>
              <a:t>The number of applications is increasing every day for loan approval. It is tough and risky to check out manually every person and then recommended for loan approval. In this work, we use a machine learning technique that will predict who is reliable for a loan.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https://ieeexplore.ieee.org/stamp/stamp.jsp?tp=&amp;arnumber=9675505</a:t>
            </a:r>
            <a:endParaRPr lang="en-US" dirty="0"/>
          </a:p>
          <a:p>
            <a:pPr marL="285750" indent="-285750">
              <a:buFont typeface="Arial" panose="020B0604020202020204" pitchFamily="34" charset="0"/>
              <a:buChar char="•"/>
            </a:pPr>
            <a:r>
              <a:rPr lang="en-US" dirty="0"/>
              <a:t>Advance loaning has been assumed a critical part in the monetary world consistently. It conveys an incredible danger, which in the space of advance loaning is alluded to as Credit hazard. This examination audits the current models anticipating hazard appraisal that utilization AI calculations.</a:t>
            </a:r>
          </a:p>
        </p:txBody>
      </p:sp>
    </p:spTree>
    <p:extLst>
      <p:ext uri="{BB962C8B-B14F-4D97-AF65-F5344CB8AC3E}">
        <p14:creationId xmlns:p14="http://schemas.microsoft.com/office/powerpoint/2010/main" val="8651851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854A-1293-430A-52AD-EA906554E31E}"/>
              </a:ext>
            </a:extLst>
          </p:cNvPr>
          <p:cNvSpPr>
            <a:spLocks noGrp="1"/>
          </p:cNvSpPr>
          <p:nvPr>
            <p:ph type="title"/>
          </p:nvPr>
        </p:nvSpPr>
        <p:spPr/>
        <p:txBody>
          <a:bodyPr/>
          <a:lstStyle/>
          <a:p>
            <a:r>
              <a:rPr lang="en-US" dirty="0"/>
              <a:t>IEEE RESEARCH PAPER REFFERED</a:t>
            </a:r>
          </a:p>
        </p:txBody>
      </p:sp>
      <p:sp>
        <p:nvSpPr>
          <p:cNvPr id="3" name="Oval 2">
            <a:extLst>
              <a:ext uri="{FF2B5EF4-FFF2-40B4-BE49-F238E27FC236}">
                <a16:creationId xmlns:a16="http://schemas.microsoft.com/office/drawing/2014/main" id="{B265454A-4B46-ACED-98FB-2FB042CE1CB2}"/>
              </a:ext>
            </a:extLst>
          </p:cNvPr>
          <p:cNvSpPr/>
          <p:nvPr/>
        </p:nvSpPr>
        <p:spPr>
          <a:xfrm>
            <a:off x="5490593" y="114727"/>
            <a:ext cx="107093" cy="142466"/>
          </a:xfrm>
          <a:prstGeom prst="ellipse">
            <a:avLst/>
          </a:prstGeom>
          <a:solidFill>
            <a:srgbClr val="1F2D33">
              <a:alpha val="53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Content Placeholder 3" descr="Magnifying Glass">
                <a:extLst>
                  <a:ext uri="{FF2B5EF4-FFF2-40B4-BE49-F238E27FC236}">
                    <a16:creationId xmlns:a16="http://schemas.microsoft.com/office/drawing/2014/main" id="{2569F55C-524D-1436-FBD6-7B806F2264DC}"/>
                  </a:ext>
                </a:extLst>
              </p:cNvPr>
              <p:cNvGraphicFramePr>
                <a:graphicFrameLocks noGrp="1" noChangeAspect="1"/>
              </p:cNvGraphicFramePr>
              <p:nvPr>
                <p:ph idx="1"/>
                <p:extLst>
                  <p:ext uri="{D42A27DB-BD31-4B8C-83A1-F6EECF244321}">
                    <p14:modId xmlns:p14="http://schemas.microsoft.com/office/powerpoint/2010/main" val="452027684"/>
                  </p:ext>
                </p:extLst>
              </p:nvPr>
            </p:nvGraphicFramePr>
            <p:xfrm>
              <a:off x="9321596" y="-931910"/>
              <a:ext cx="6615639" cy="6971176"/>
            </p:xfrm>
            <a:graphic>
              <a:graphicData uri="http://schemas.microsoft.com/office/drawing/2017/model3d">
                <am3d:model3d r:embed="rId2">
                  <am3d:spPr>
                    <a:xfrm>
                      <a:off x="0" y="0"/>
                      <a:ext cx="6615639" cy="6971176"/>
                    </a:xfrm>
                    <a:prstGeom prst="rect">
                      <a:avLst/>
                    </a:prstGeom>
                  </am3d:spPr>
                  <am3d:camera>
                    <am3d:pos x="0" y="0" z="66114581"/>
                    <am3d:up dx="0" dy="36000000" dz="0"/>
                    <am3d:lookAt x="0" y="0" z="0"/>
                    <am3d:perspective fov="2700000"/>
                  </am3d:camera>
                  <am3d:trans>
                    <am3d:meterPerModelUnit n="70478" d="1000000"/>
                    <am3d:preTrans dx="3477914" dy="-15515201" dz="-2432555"/>
                    <am3d:scale>
                      <am3d:sx n="1000000" d="1000000"/>
                      <am3d:sy n="1000000" d="1000000"/>
                      <am3d:sz n="1000000" d="1000000"/>
                    </am3d:scale>
                    <am3d:rot ax="56848" ay="2109050" az="32690"/>
                    <am3d:postTrans dx="0" dy="0" dz="0"/>
                  </am3d:trans>
                  <am3d:raster rName="Office3DRenderer" rVer="16.0.8326">
                    <am3d:blip r:embed="rId3"/>
                  </am3d:raster>
                  <am3d:objViewport viewportSz="111615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Magnifying Glass">
                <a:extLst>
                  <a:ext uri="{FF2B5EF4-FFF2-40B4-BE49-F238E27FC236}">
                    <a16:creationId xmlns:a16="http://schemas.microsoft.com/office/drawing/2014/main" id="{2569F55C-524D-1436-FBD6-7B806F2264DC}"/>
                  </a:ext>
                </a:extLst>
              </p:cNvPr>
              <p:cNvPicPr>
                <a:picLocks noGrp="1" noRot="1" noChangeAspect="1" noMove="1" noResize="1" noEditPoints="1" noAdjustHandles="1" noChangeArrowheads="1" noChangeShapeType="1" noCrop="1"/>
              </p:cNvPicPr>
              <p:nvPr/>
            </p:nvPicPr>
            <p:blipFill>
              <a:blip r:embed="rId3"/>
              <a:stretch>
                <a:fillRect/>
              </a:stretch>
            </p:blipFill>
            <p:spPr>
              <a:xfrm>
                <a:off x="9321596" y="-931910"/>
                <a:ext cx="6615639" cy="6971176"/>
              </a:xfrm>
              <a:prstGeom prst="rect">
                <a:avLst/>
              </a:prstGeom>
            </p:spPr>
          </p:pic>
        </mc:Fallback>
      </mc:AlternateContent>
      <p:sp>
        <p:nvSpPr>
          <p:cNvPr id="7" name="TextBox 6">
            <a:extLst>
              <a:ext uri="{FF2B5EF4-FFF2-40B4-BE49-F238E27FC236}">
                <a16:creationId xmlns:a16="http://schemas.microsoft.com/office/drawing/2014/main" id="{EA0EAABC-7D06-CB52-2AA4-6E811EAFAA8A}"/>
              </a:ext>
            </a:extLst>
          </p:cNvPr>
          <p:cNvSpPr txBox="1"/>
          <p:nvPr/>
        </p:nvSpPr>
        <p:spPr>
          <a:xfrm>
            <a:off x="1177159" y="2154621"/>
            <a:ext cx="9259613" cy="3693319"/>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4"/>
              </a:rPr>
              <a:t>https://ieeexplore.ieee.org/stamp/stamp.jsp?tp=&amp;arnumber=9803172</a:t>
            </a:r>
            <a:endParaRPr lang="en-US" dirty="0"/>
          </a:p>
          <a:p>
            <a:pPr marL="285750" indent="-285750">
              <a:buFont typeface="Arial" panose="020B0604020202020204" pitchFamily="34" charset="0"/>
              <a:buChar char="•"/>
            </a:pPr>
            <a:r>
              <a:rPr lang="en-US" dirty="0"/>
              <a:t>The loan approval process is one of the most tedious task in the banking industry. Modern technology such as machine learning models can improve the speed, efficacy, and accuracy of loan approval processes. The models were trained on the historical dataset 'Loan Eligible Dataset,' available on Kaggle.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https://ieeexplore.ieee.org/stamp/stamp.jsp?tp=&amp;arnumber=9155614</a:t>
            </a:r>
            <a:endParaRPr lang="en-US" dirty="0"/>
          </a:p>
          <a:p>
            <a:pPr marL="285750" indent="-285750">
              <a:buFont typeface="Arial" panose="020B0604020202020204" pitchFamily="34" charset="0"/>
              <a:buChar char="•"/>
            </a:pPr>
            <a:r>
              <a:rPr lang="en-US" dirty="0"/>
              <a:t>A bank's profit or a loss depends to a large extent on loans i.e. whether the customers are paying back the loan or defaulting. By predicting the loan defaulters, the bank can reduce its </a:t>
            </a:r>
            <a:r>
              <a:rPr lang="en-US" dirty="0" err="1"/>
              <a:t>NonPerforming</a:t>
            </a:r>
            <a:r>
              <a:rPr lang="en-US" dirty="0"/>
              <a:t> Assets. Using a logistic regression approach, the right customers to be targeted for loan can be easily detected.</a:t>
            </a:r>
          </a:p>
        </p:txBody>
      </p:sp>
    </p:spTree>
    <p:extLst>
      <p:ext uri="{BB962C8B-B14F-4D97-AF65-F5344CB8AC3E}">
        <p14:creationId xmlns:p14="http://schemas.microsoft.com/office/powerpoint/2010/main" val="1061120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854A-1293-430A-52AD-EA906554E31E}"/>
              </a:ext>
            </a:extLst>
          </p:cNvPr>
          <p:cNvSpPr>
            <a:spLocks noGrp="1"/>
          </p:cNvSpPr>
          <p:nvPr>
            <p:ph type="title"/>
          </p:nvPr>
        </p:nvSpPr>
        <p:spPr/>
        <p:txBody>
          <a:bodyPr/>
          <a:lstStyle/>
          <a:p>
            <a:r>
              <a:rPr lang="en-US" dirty="0"/>
              <a:t>IEEE RESEARCH PAPER REFFERED</a:t>
            </a:r>
          </a:p>
        </p:txBody>
      </p:sp>
      <p:sp>
        <p:nvSpPr>
          <p:cNvPr id="3" name="Oval 2">
            <a:extLst>
              <a:ext uri="{FF2B5EF4-FFF2-40B4-BE49-F238E27FC236}">
                <a16:creationId xmlns:a16="http://schemas.microsoft.com/office/drawing/2014/main" id="{B265454A-4B46-ACED-98FB-2FB042CE1CB2}"/>
              </a:ext>
            </a:extLst>
          </p:cNvPr>
          <p:cNvSpPr/>
          <p:nvPr/>
        </p:nvSpPr>
        <p:spPr>
          <a:xfrm>
            <a:off x="5490593" y="114727"/>
            <a:ext cx="107093" cy="142466"/>
          </a:xfrm>
          <a:prstGeom prst="ellipse">
            <a:avLst/>
          </a:prstGeom>
          <a:solidFill>
            <a:srgbClr val="1F2D33">
              <a:alpha val="53000"/>
            </a:srgb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Content Placeholder 3" descr="Magnifying Glass">
                <a:extLst>
                  <a:ext uri="{FF2B5EF4-FFF2-40B4-BE49-F238E27FC236}">
                    <a16:creationId xmlns:a16="http://schemas.microsoft.com/office/drawing/2014/main" id="{2569F55C-524D-1436-FBD6-7B806F2264DC}"/>
                  </a:ext>
                </a:extLst>
              </p:cNvPr>
              <p:cNvGraphicFramePr>
                <a:graphicFrameLocks noGrp="1" noChangeAspect="1"/>
              </p:cNvGraphicFramePr>
              <p:nvPr>
                <p:ph idx="1"/>
                <p:extLst>
                  <p:ext uri="{D42A27DB-BD31-4B8C-83A1-F6EECF244321}">
                    <p14:modId xmlns:p14="http://schemas.microsoft.com/office/powerpoint/2010/main" val="3888208991"/>
                  </p:ext>
                </p:extLst>
              </p:nvPr>
            </p:nvGraphicFramePr>
            <p:xfrm>
              <a:off x="10404813" y="-660300"/>
              <a:ext cx="2084468" cy="3359897"/>
            </p:xfrm>
            <a:graphic>
              <a:graphicData uri="http://schemas.microsoft.com/office/drawing/2017/model3d">
                <am3d:model3d r:embed="rId2">
                  <am3d:spPr>
                    <a:xfrm>
                      <a:off x="0" y="0"/>
                      <a:ext cx="2084468" cy="3359897"/>
                    </a:xfrm>
                    <a:prstGeom prst="rect">
                      <a:avLst/>
                    </a:prstGeom>
                  </am3d:spPr>
                  <am3d:camera>
                    <am3d:pos x="0" y="0" z="66114581"/>
                    <am3d:up dx="0" dy="36000000" dz="0"/>
                    <am3d:lookAt x="0" y="0" z="0"/>
                    <am3d:perspective fov="2700000"/>
                  </am3d:camera>
                  <am3d:trans>
                    <am3d:meterPerModelUnit n="70478" d="1000000"/>
                    <am3d:preTrans dx="3477914" dy="-15515201" dz="-2432555"/>
                    <am3d:scale>
                      <am3d:sx n="1000000" d="1000000"/>
                      <am3d:sy n="1000000" d="1000000"/>
                      <am3d:sz n="1000000" d="1000000"/>
                    </am3d:scale>
                    <am3d:rot ax="4717363" ay="1868448" az="4124271"/>
                    <am3d:postTrans dx="0" dy="0" dz="0"/>
                  </am3d:trans>
                  <am3d:raster rName="Office3DRenderer" rVer="16.0.8326">
                    <am3d:blip r:embed="rId3"/>
                  </am3d:raster>
                  <am3d:objViewport viewportSz="49399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Magnifying Glass">
                <a:extLst>
                  <a:ext uri="{FF2B5EF4-FFF2-40B4-BE49-F238E27FC236}">
                    <a16:creationId xmlns:a16="http://schemas.microsoft.com/office/drawing/2014/main" id="{2569F55C-524D-1436-FBD6-7B806F2264DC}"/>
                  </a:ext>
                </a:extLst>
              </p:cNvPr>
              <p:cNvPicPr>
                <a:picLocks noGrp="1" noRot="1" noChangeAspect="1" noMove="1" noResize="1" noEditPoints="1" noAdjustHandles="1" noChangeArrowheads="1" noChangeShapeType="1" noCrop="1"/>
              </p:cNvPicPr>
              <p:nvPr/>
            </p:nvPicPr>
            <p:blipFill>
              <a:blip r:embed="rId3"/>
              <a:stretch>
                <a:fillRect/>
              </a:stretch>
            </p:blipFill>
            <p:spPr>
              <a:xfrm>
                <a:off x="10404813" y="-660300"/>
                <a:ext cx="2084468" cy="3359897"/>
              </a:xfrm>
              <a:prstGeom prst="rect">
                <a:avLst/>
              </a:prstGeom>
            </p:spPr>
          </p:pic>
        </mc:Fallback>
      </mc:AlternateContent>
      <p:sp>
        <p:nvSpPr>
          <p:cNvPr id="5" name="TextBox 4">
            <a:extLst>
              <a:ext uri="{FF2B5EF4-FFF2-40B4-BE49-F238E27FC236}">
                <a16:creationId xmlns:a16="http://schemas.microsoft.com/office/drawing/2014/main" id="{08115809-A6B7-DAA4-CAAC-09B11F602A6E}"/>
              </a:ext>
            </a:extLst>
          </p:cNvPr>
          <p:cNvSpPr txBox="1"/>
          <p:nvPr/>
        </p:nvSpPr>
        <p:spPr>
          <a:xfrm>
            <a:off x="1066800" y="2438400"/>
            <a:ext cx="9117724" cy="3693319"/>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4"/>
              </a:rPr>
              <a:t>https://www.irjet.net/archives/V8/i4/IRJET-V8I4785.pdf</a:t>
            </a:r>
            <a:endParaRPr lang="en-US" dirty="0"/>
          </a:p>
          <a:p>
            <a:pPr marL="285750" indent="-285750">
              <a:buFont typeface="Arial" panose="020B0604020202020204" pitchFamily="34" charset="0"/>
              <a:buChar char="•"/>
            </a:pPr>
            <a:r>
              <a:rPr lang="en-US" b="0" i="0" dirty="0">
                <a:solidFill>
                  <a:srgbClr val="252525"/>
                </a:solidFill>
                <a:effectLst/>
                <a:latin typeface="Open Sans" panose="020B0606030504020204" pitchFamily="34" charset="0"/>
              </a:rPr>
              <a:t>A bank's profit or a loss depends to a large extent on loans i.e. whether the customers are paying back the loan or defaulting. By predicting the loan defaulters, the bank can reduce its Non-performing Assets (NPA). This makes the study of this phenomenon very important.</a:t>
            </a:r>
          </a:p>
          <a:p>
            <a:pPr marL="285750" indent="-285750">
              <a:buFont typeface="Arial" panose="020B0604020202020204" pitchFamily="34" charset="0"/>
              <a:buChar char="•"/>
            </a:pPr>
            <a:endParaRPr lang="en-US" dirty="0">
              <a:solidFill>
                <a:srgbClr val="252525"/>
              </a:solidFill>
              <a:latin typeface="Open Sans" panose="020B0606030504020204" pitchFamily="34" charset="0"/>
            </a:endParaRPr>
          </a:p>
          <a:p>
            <a:pPr marL="285750" indent="-285750">
              <a:buFont typeface="Arial" panose="020B0604020202020204" pitchFamily="34" charset="0"/>
              <a:buChar char="•"/>
            </a:pPr>
            <a:r>
              <a:rPr lang="en-US" dirty="0">
                <a:hlinkClick r:id="rId5"/>
              </a:rPr>
              <a:t>https://www.semanticscholar.org/paper/Modern-Approach-for-Loan-Sanctioning-in-Banks-Using-Rath-Das/b9a549f9014d8da0853fd284a53351cc7950f976</a:t>
            </a:r>
            <a:endParaRPr lang="en-US" dirty="0">
              <a:solidFill>
                <a:srgbClr val="252525"/>
              </a:solidFill>
              <a:latin typeface="Open Sans" panose="020B0606030504020204" pitchFamily="34" charset="0"/>
            </a:endParaRPr>
          </a:p>
          <a:p>
            <a:pPr marL="285750" indent="-285750">
              <a:buFont typeface="Arial" panose="020B0604020202020204" pitchFamily="34" charset="0"/>
              <a:buChar char="•"/>
            </a:pPr>
            <a:r>
              <a:rPr lang="en-US" b="0" i="0" dirty="0">
                <a:solidFill>
                  <a:srgbClr val="252525"/>
                </a:solidFill>
                <a:effectLst/>
                <a:latin typeface="Open Sans" panose="020B0606030504020204" pitchFamily="34" charset="0"/>
              </a:rPr>
              <a:t>As the needs of people are increasing, the demand for loans in banks is also frequently getting higher every day. Usually, banks process the loan of any applicant after the verification and checking of its eligibility. In some cases, some applicants default in payment resulting in loss of capital in banks.</a:t>
            </a:r>
            <a:endParaRPr lang="en-US" dirty="0"/>
          </a:p>
        </p:txBody>
      </p:sp>
    </p:spTree>
    <p:extLst>
      <p:ext uri="{BB962C8B-B14F-4D97-AF65-F5344CB8AC3E}">
        <p14:creationId xmlns:p14="http://schemas.microsoft.com/office/powerpoint/2010/main" val="14628970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6348-DF62-725A-CC7D-66B6704A01BC}"/>
              </a:ext>
            </a:extLst>
          </p:cNvPr>
          <p:cNvSpPr>
            <a:spLocks noGrp="1"/>
          </p:cNvSpPr>
          <p:nvPr>
            <p:ph type="title"/>
          </p:nvPr>
        </p:nvSpPr>
        <p:spPr>
          <a:xfrm>
            <a:off x="3853543" y="2743200"/>
            <a:ext cx="10058400" cy="1371600"/>
          </a:xfrm>
        </p:spPr>
        <p:txBody>
          <a:bodyPr/>
          <a:lstStyle/>
          <a:p>
            <a:r>
              <a:rPr lang="en-US" dirty="0"/>
              <a:t>THANKYOU</a:t>
            </a:r>
          </a:p>
        </p:txBody>
      </p:sp>
    </p:spTree>
    <p:extLst>
      <p:ext uri="{BB962C8B-B14F-4D97-AF65-F5344CB8AC3E}">
        <p14:creationId xmlns:p14="http://schemas.microsoft.com/office/powerpoint/2010/main" val="1434745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BC8D-39E0-8B02-F08E-BB7A4CD41C2B}"/>
              </a:ext>
            </a:extLst>
          </p:cNvPr>
          <p:cNvSpPr>
            <a:spLocks noGrp="1"/>
          </p:cNvSpPr>
          <p:nvPr>
            <p:ph type="title"/>
          </p:nvPr>
        </p:nvSpPr>
        <p:spPr>
          <a:xfrm>
            <a:off x="2173287" y="950960"/>
            <a:ext cx="10018713" cy="1752599"/>
          </a:xfrm>
        </p:spPr>
        <p:txBody>
          <a:bodyPr/>
          <a:lstStyle/>
          <a:p>
            <a:r>
              <a:rPr lang="en-US" dirty="0"/>
              <a:t>PROBLEM DEFINITION</a:t>
            </a:r>
          </a:p>
        </p:txBody>
      </p:sp>
      <p:sp>
        <p:nvSpPr>
          <p:cNvPr id="3" name="Content Placeholder 2">
            <a:extLst>
              <a:ext uri="{FF2B5EF4-FFF2-40B4-BE49-F238E27FC236}">
                <a16:creationId xmlns:a16="http://schemas.microsoft.com/office/drawing/2014/main" id="{8FACF384-6925-0719-1D5B-BB7CB12510AC}"/>
              </a:ext>
            </a:extLst>
          </p:cNvPr>
          <p:cNvSpPr>
            <a:spLocks noGrp="1"/>
          </p:cNvSpPr>
          <p:nvPr>
            <p:ph idx="1"/>
          </p:nvPr>
        </p:nvSpPr>
        <p:spPr>
          <a:xfrm>
            <a:off x="1484310" y="2666999"/>
            <a:ext cx="7861709" cy="3124201"/>
          </a:xfrm>
        </p:spPr>
        <p:txBody>
          <a:bodyPr>
            <a:normAutofit lnSpcReduction="10000"/>
          </a:bodyPr>
          <a:lstStyle/>
          <a:p>
            <a:r>
              <a:rPr lang="en-US" dirty="0"/>
              <a:t>The business will  be  automated according to  the loan eligibility process using the information customers supply on the online application form. These information include the following: Gender, Marital Status, Education, Dependents, Income, Loan Amount, Credit History, and Other. we've created a challenge to help them identify the client categories that are eligible for loan amounts in order to automate this procedure and target these customers in particular.</a:t>
            </a:r>
          </a:p>
          <a:p>
            <a:r>
              <a:rPr lang="en-US" dirty="0"/>
              <a:t>Develop the ML models that can help to </a:t>
            </a:r>
            <a:r>
              <a:rPr lang="en-US" b="1" dirty="0"/>
              <a:t>predict</a:t>
            </a:r>
            <a:r>
              <a:rPr lang="en-US" dirty="0"/>
              <a:t> loan approval in accelerating-decision making process for determining weather an applicant is eligible for loan or not. </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84A064A-0A67-0CA7-596B-AB0AC5BDE10D}"/>
                  </a:ext>
                </a:extLst>
              </p:cNvPr>
              <p:cNvGraphicFramePr>
                <a:graphicFrameLocks noChangeAspect="1"/>
              </p:cNvGraphicFramePr>
              <p:nvPr>
                <p:extLst>
                  <p:ext uri="{D42A27DB-BD31-4B8C-83A1-F6EECF244321}">
                    <p14:modId xmlns:p14="http://schemas.microsoft.com/office/powerpoint/2010/main" val="978531171"/>
                  </p:ext>
                </p:extLst>
              </p:nvPr>
            </p:nvGraphicFramePr>
            <p:xfrm>
              <a:off x="8747490" y="-1146780"/>
              <a:ext cx="4892076" cy="7249803"/>
            </p:xfrm>
            <a:graphic>
              <a:graphicData uri="http://schemas.microsoft.com/office/drawing/2017/model3d">
                <am3d:model3d r:embed="rId2">
                  <am3d:spPr>
                    <a:xfrm>
                      <a:off x="0" y="0"/>
                      <a:ext cx="4892076" cy="7249803"/>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1133692" ay="-1169114" az="-390799"/>
                    <am3d:postTrans dx="0" dy="0" dz="0"/>
                  </am3d:trans>
                  <am3d:raster rName="Office3DRenderer" rVer="16.0.8326">
                    <am3d:blip r:embed="rId3"/>
                  </am3d:raster>
                  <am3d:objViewport viewportSz="88894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84A064A-0A67-0CA7-596B-AB0AC5BDE10D}"/>
                  </a:ext>
                </a:extLst>
              </p:cNvPr>
              <p:cNvPicPr>
                <a:picLocks noGrp="1" noRot="1" noChangeAspect="1" noMove="1" noResize="1" noEditPoints="1" noAdjustHandles="1" noChangeArrowheads="1" noChangeShapeType="1" noCrop="1"/>
              </p:cNvPicPr>
              <p:nvPr/>
            </p:nvPicPr>
            <p:blipFill>
              <a:blip r:embed="rId3"/>
              <a:stretch>
                <a:fillRect/>
              </a:stretch>
            </p:blipFill>
            <p:spPr>
              <a:xfrm>
                <a:off x="8747490" y="-1146780"/>
                <a:ext cx="4892076" cy="724980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1771D77F-25F9-5A5E-C7D6-74983767660A}"/>
                  </a:ext>
                </a:extLst>
              </p:cNvPr>
              <p:cNvGraphicFramePr>
                <a:graphicFrameLocks noChangeAspect="1"/>
              </p:cNvGraphicFramePr>
              <p:nvPr>
                <p:extLst>
                  <p:ext uri="{D42A27DB-BD31-4B8C-83A1-F6EECF244321}">
                    <p14:modId xmlns:p14="http://schemas.microsoft.com/office/powerpoint/2010/main" val="588087443"/>
                  </p:ext>
                </p:extLst>
              </p:nvPr>
            </p:nvGraphicFramePr>
            <p:xfrm>
              <a:off x="-363199" y="-712881"/>
              <a:ext cx="3230782" cy="4136828"/>
            </p:xfrm>
            <a:graphic>
              <a:graphicData uri="http://schemas.microsoft.com/office/drawing/2017/model3d">
                <am3d:model3d r:embed="rId2">
                  <am3d:spPr>
                    <a:xfrm>
                      <a:off x="0" y="0"/>
                      <a:ext cx="3230782" cy="4136828"/>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3016952" ay="1639044" az="1735037"/>
                    <am3d:postTrans dx="0" dy="0" dz="0"/>
                  </am3d:trans>
                  <am3d:raster rName="Office3DRenderer" rVer="16.0.8326">
                    <am3d:blip r:embed="rId4"/>
                  </am3d:raster>
                  <am3d:objViewport viewportSz="535410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1771D77F-25F9-5A5E-C7D6-74983767660A}"/>
                  </a:ext>
                </a:extLst>
              </p:cNvPr>
              <p:cNvPicPr>
                <a:picLocks noGrp="1" noRot="1" noChangeAspect="1" noMove="1" noResize="1" noEditPoints="1" noAdjustHandles="1" noChangeArrowheads="1" noChangeShapeType="1" noCrop="1"/>
              </p:cNvPicPr>
              <p:nvPr/>
            </p:nvPicPr>
            <p:blipFill>
              <a:blip r:embed="rId4"/>
              <a:stretch>
                <a:fillRect/>
              </a:stretch>
            </p:blipFill>
            <p:spPr>
              <a:xfrm>
                <a:off x="-363199" y="-712881"/>
                <a:ext cx="3230782" cy="413682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All In One Computer">
                <a:extLst>
                  <a:ext uri="{FF2B5EF4-FFF2-40B4-BE49-F238E27FC236}">
                    <a16:creationId xmlns:a16="http://schemas.microsoft.com/office/drawing/2014/main" id="{2F7CD58F-3E5E-F91E-A9EA-7E0BC3C74CCB}"/>
                  </a:ext>
                </a:extLst>
              </p:cNvPr>
              <p:cNvGraphicFramePr/>
              <p:nvPr>
                <p:extLst>
                  <p:ext uri="{D42A27DB-BD31-4B8C-83A1-F6EECF244321}">
                    <p14:modId xmlns:p14="http://schemas.microsoft.com/office/powerpoint/2010/main" val="2960026467"/>
                  </p:ext>
                </p:extLst>
              </p:nvPr>
            </p:nvGraphicFramePr>
            <p:xfrm>
              <a:off x="5202513" y="3890009"/>
              <a:ext cx="60603" cy="75936"/>
            </p:xfrm>
            <a:graphic>
              <a:graphicData uri="http://schemas.microsoft.com/office/drawing/2017/model3d">
                <am3d:model3d r:embed="rId5">
                  <am3d:spPr>
                    <a:xfrm>
                      <a:off x="0" y="0"/>
                      <a:ext cx="60603" cy="75936"/>
                    </a:xfrm>
                    <a:prstGeom prst="rect">
                      <a:avLst/>
                    </a:prstGeom>
                  </am3d:spPr>
                  <am3d:camera>
                    <am3d:pos x="0" y="0" z="72010334"/>
                    <am3d:up dx="0" dy="36000000" dz="0"/>
                    <am3d:lookAt x="0" y="0" z="0"/>
                    <am3d:perspective fov="2700000"/>
                  </am3d:camera>
                  <am3d:trans>
                    <am3d:meterPerModelUnit n="1339501" d="1000000"/>
                    <am3d:preTrans dx="-485408" dy="-14998550" dz="5091385"/>
                    <am3d:scale>
                      <am3d:sx n="1000000" d="1000000"/>
                      <am3d:sy n="1000000" d="1000000"/>
                      <am3d:sz n="1000000" d="1000000"/>
                    </am3d:scale>
                    <am3d:rot/>
                    <am3d:postTrans dx="0" dy="0" dz="0"/>
                  </am3d:trans>
                  <am3d:raster rName="Office3DRenderer" rVer="16.0.8326">
                    <am3d:blip r:embed="rId6"/>
                  </am3d:raster>
                  <am3d:objViewport viewportSz="876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All In One Computer">
                <a:extLst>
                  <a:ext uri="{FF2B5EF4-FFF2-40B4-BE49-F238E27FC236}">
                    <a16:creationId xmlns:a16="http://schemas.microsoft.com/office/drawing/2014/main" id="{2F7CD58F-3E5E-F91E-A9EA-7E0BC3C74CCB}"/>
                  </a:ext>
                </a:extLst>
              </p:cNvPr>
              <p:cNvPicPr>
                <a:picLocks noGrp="1" noRot="1" noChangeAspect="1" noMove="1" noResize="1" noEditPoints="1" noAdjustHandles="1" noChangeArrowheads="1" noChangeShapeType="1" noCrop="1"/>
              </p:cNvPicPr>
              <p:nvPr/>
            </p:nvPicPr>
            <p:blipFill>
              <a:blip r:embed="rId6"/>
              <a:stretch>
                <a:fillRect/>
              </a:stretch>
            </p:blipFill>
            <p:spPr>
              <a:xfrm>
                <a:off x="5202513" y="3890009"/>
                <a:ext cx="60603" cy="75936"/>
              </a:xfrm>
              <a:prstGeom prst="rect">
                <a:avLst/>
              </a:prstGeom>
            </p:spPr>
          </p:pic>
        </mc:Fallback>
      </mc:AlternateContent>
    </p:spTree>
    <p:extLst>
      <p:ext uri="{BB962C8B-B14F-4D97-AF65-F5344CB8AC3E}">
        <p14:creationId xmlns:p14="http://schemas.microsoft.com/office/powerpoint/2010/main" val="40595053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5A7A-EC8F-A528-96B6-1BAB9992AE86}"/>
              </a:ext>
            </a:extLst>
          </p:cNvPr>
          <p:cNvSpPr>
            <a:spLocks noGrp="1"/>
          </p:cNvSpPr>
          <p:nvPr>
            <p:ph type="title"/>
          </p:nvPr>
        </p:nvSpPr>
        <p:spPr>
          <a:xfrm>
            <a:off x="697249" y="293408"/>
            <a:ext cx="10018713" cy="1752599"/>
          </a:xfrm>
        </p:spPr>
        <p:txBody>
          <a:bodyPr/>
          <a:lstStyle/>
          <a:p>
            <a:r>
              <a:rPr lang="en-US" dirty="0"/>
              <a:t>OBJECTIVES</a:t>
            </a:r>
          </a:p>
        </p:txBody>
      </p:sp>
      <p:sp>
        <p:nvSpPr>
          <p:cNvPr id="3" name="Content Placeholder 2">
            <a:extLst>
              <a:ext uri="{FF2B5EF4-FFF2-40B4-BE49-F238E27FC236}">
                <a16:creationId xmlns:a16="http://schemas.microsoft.com/office/drawing/2014/main" id="{869DF903-CCF4-8781-57FF-49B0FCBAF20A}"/>
              </a:ext>
            </a:extLst>
          </p:cNvPr>
          <p:cNvSpPr>
            <a:spLocks noGrp="1"/>
          </p:cNvSpPr>
          <p:nvPr>
            <p:ph idx="1"/>
          </p:nvPr>
        </p:nvSpPr>
        <p:spPr>
          <a:xfrm>
            <a:off x="1484310" y="2459664"/>
            <a:ext cx="10018713" cy="4173133"/>
          </a:xfrm>
        </p:spPr>
        <p:txBody>
          <a:bodyPr>
            <a:normAutofit/>
          </a:bodyPr>
          <a:lstStyle/>
          <a:p>
            <a:pPr marL="228600" algn="l" rtl="0" fontAlgn="base" latinLnBrk="0">
              <a:spcBef>
                <a:spcPts val="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Loaded Data</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Check Data Columns</a:t>
            </a:r>
          </a:p>
          <a:p>
            <a:pPr marL="331470" indent="-285750" fontAlgn="base">
              <a:spcBef>
                <a:spcPts val="1200"/>
              </a:spcBef>
            </a:pPr>
            <a:r>
              <a:rPr lang="en-US" dirty="0">
                <a:latin typeface="Arial" panose="020B0604020202020204" pitchFamily="34" charset="0"/>
                <a:cs typeface="Arial" panose="020B0604020202020204" pitchFamily="34" charset="0"/>
              </a:rPr>
              <a:t>Created user library</a:t>
            </a:r>
          </a:p>
          <a:p>
            <a:pPr marL="228600" fontAlgn="base">
              <a:spcBef>
                <a:spcPts val="1200"/>
              </a:spcBef>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Drop NULL Values</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Drop duplicates</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Box Plot</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Histogram</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Heat Map</a:t>
            </a:r>
            <a:endParaRPr lang="en-US" b="0" i="0" dirty="0">
              <a:solidFill>
                <a:srgbClr val="222222"/>
              </a:solidFill>
              <a:effectLst/>
              <a:latin typeface="Arial" panose="020B0604020202020204" pitchFamily="34" charset="0"/>
            </a:endParaRPr>
          </a:p>
          <a:p>
            <a:pPr marL="228600" algn="l" rtl="0" fontAlgn="base" latinLnBrk="0">
              <a:spcBef>
                <a:spcPts val="1200"/>
              </a:spcBef>
              <a:spcAft>
                <a:spcPts val="0"/>
              </a:spcAft>
            </a:pPr>
            <a:r>
              <a:rPr lang="en-US" sz="1800" b="0" i="0" dirty="0">
                <a:solidFill>
                  <a:srgbClr val="222222"/>
                </a:solidFill>
                <a:effectLst/>
                <a:latin typeface="Arial" panose="020B0604020202020204" pitchFamily="34" charset="0"/>
              </a:rPr>
              <a:t>•</a:t>
            </a:r>
            <a:r>
              <a:rPr lang="en-US" sz="1800" b="0" i="0" dirty="0">
                <a:solidFill>
                  <a:srgbClr val="191B0E"/>
                </a:solidFill>
                <a:effectLst/>
                <a:latin typeface="Libre Franklin" panose="020B0604020202020204" pitchFamily="2" charset="0"/>
              </a:rPr>
              <a:t>Scatter plot</a:t>
            </a:r>
            <a:endParaRPr lang="en-US" b="0" i="0" dirty="0">
              <a:solidFill>
                <a:srgbClr val="222222"/>
              </a:solidFill>
              <a:effectLst/>
              <a:latin typeface="Arial" panose="020B0604020202020204" pitchFamily="34" charset="0"/>
            </a:endParaRP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0ECCCB8E-F755-EB5A-B84B-B93EB908B0B1}"/>
                  </a:ext>
                </a:extLst>
              </p:cNvPr>
              <p:cNvGraphicFramePr>
                <a:graphicFrameLocks noChangeAspect="1"/>
              </p:cNvGraphicFramePr>
              <p:nvPr>
                <p:extLst>
                  <p:ext uri="{D42A27DB-BD31-4B8C-83A1-F6EECF244321}">
                    <p14:modId xmlns:p14="http://schemas.microsoft.com/office/powerpoint/2010/main" val="473750113"/>
                  </p:ext>
                </p:extLst>
              </p:nvPr>
            </p:nvGraphicFramePr>
            <p:xfrm>
              <a:off x="6259037" y="-4293382"/>
              <a:ext cx="7877103" cy="12232990"/>
            </p:xfrm>
            <a:graphic>
              <a:graphicData uri="http://schemas.microsoft.com/office/drawing/2017/model3d">
                <am3d:model3d r:embed="rId2">
                  <am3d:spPr>
                    <a:xfrm>
                      <a:off x="0" y="0"/>
                      <a:ext cx="7877103" cy="12232990"/>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1979764" ay="-1337937" az="-830451"/>
                    <am3d:postTrans dx="0" dy="0" dz="0"/>
                  </am3d:trans>
                  <am3d:raster rName="Office3DRenderer" rVer="16.0.8326">
                    <am3d:blip r:embed="rId3"/>
                  </am3d:raster>
                  <am3d:objViewport viewportSz="143540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0ECCCB8E-F755-EB5A-B84B-B93EB908B0B1}"/>
                  </a:ext>
                </a:extLst>
              </p:cNvPr>
              <p:cNvPicPr>
                <a:picLocks noGrp="1" noRot="1" noChangeAspect="1" noMove="1" noResize="1" noEditPoints="1" noAdjustHandles="1" noChangeArrowheads="1" noChangeShapeType="1" noCrop="1"/>
              </p:cNvPicPr>
              <p:nvPr/>
            </p:nvPicPr>
            <p:blipFill>
              <a:blip r:embed="rId3"/>
              <a:stretch>
                <a:fillRect/>
              </a:stretch>
            </p:blipFill>
            <p:spPr>
              <a:xfrm>
                <a:off x="6259037" y="-4293382"/>
                <a:ext cx="7877103" cy="122329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F1DD644A-33F3-24E1-AAC3-E53EA8D099B7}"/>
                  </a:ext>
                </a:extLst>
              </p:cNvPr>
              <p:cNvGraphicFramePr>
                <a:graphicFrameLocks noChangeAspect="1"/>
              </p:cNvGraphicFramePr>
              <p:nvPr>
                <p:extLst>
                  <p:ext uri="{D42A27DB-BD31-4B8C-83A1-F6EECF244321}">
                    <p14:modId xmlns:p14="http://schemas.microsoft.com/office/powerpoint/2010/main" val="3631384207"/>
                  </p:ext>
                </p:extLst>
              </p:nvPr>
            </p:nvGraphicFramePr>
            <p:xfrm>
              <a:off x="-363199" y="-712881"/>
              <a:ext cx="118650" cy="151924"/>
            </p:xfrm>
            <a:graphic>
              <a:graphicData uri="http://schemas.microsoft.com/office/drawing/2017/model3d">
                <am3d:model3d r:embed="rId2">
                  <am3d:spPr>
                    <a:xfrm>
                      <a:off x="0" y="0"/>
                      <a:ext cx="118650" cy="151924"/>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3016952" ay="1639044" az="1735037"/>
                    <am3d:postTrans dx="0" dy="0" dz="0"/>
                  </am3d:trans>
                  <am3d:raster rName="Office3DRenderer" rVer="16.0.8326">
                    <am3d:blip r:embed="rId4"/>
                  </am3d:raster>
                  <am3d:objViewport viewportSz="196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F1DD644A-33F3-24E1-AAC3-E53EA8D099B7}"/>
                  </a:ext>
                </a:extLst>
              </p:cNvPr>
              <p:cNvPicPr>
                <a:picLocks noGrp="1" noRot="1" noChangeAspect="1" noMove="1" noResize="1" noEditPoints="1" noAdjustHandles="1" noChangeArrowheads="1" noChangeShapeType="1" noCrop="1"/>
              </p:cNvPicPr>
              <p:nvPr/>
            </p:nvPicPr>
            <p:blipFill>
              <a:blip r:embed="rId4"/>
              <a:stretch>
                <a:fillRect/>
              </a:stretch>
            </p:blipFill>
            <p:spPr>
              <a:xfrm>
                <a:off x="-363199" y="-712881"/>
                <a:ext cx="118650" cy="151924"/>
              </a:xfrm>
              <a:prstGeom prst="rect">
                <a:avLst/>
              </a:prstGeom>
            </p:spPr>
          </p:pic>
        </mc:Fallback>
      </mc:AlternateContent>
    </p:spTree>
    <p:extLst>
      <p:ext uri="{BB962C8B-B14F-4D97-AF65-F5344CB8AC3E}">
        <p14:creationId xmlns:p14="http://schemas.microsoft.com/office/powerpoint/2010/main" val="3299576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35C6-7AFE-7D9B-4424-39D3D2A77062}"/>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0102B316-927C-7C1F-1720-4CA6A37AB884}"/>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Count plot</a:t>
            </a:r>
          </a:p>
          <a:p>
            <a:r>
              <a:rPr lang="en-US" dirty="0">
                <a:latin typeface="Arial" panose="020B0604020202020204" pitchFamily="34" charset="0"/>
                <a:cs typeface="Arial" panose="020B0604020202020204" pitchFamily="34" charset="0"/>
              </a:rPr>
              <a:t>Bar plot</a:t>
            </a:r>
          </a:p>
          <a:p>
            <a:r>
              <a:rPr lang="en-US" dirty="0">
                <a:latin typeface="Arial" panose="020B0604020202020204" pitchFamily="34" charset="0"/>
                <a:cs typeface="Arial" panose="020B0604020202020204" pitchFamily="34" charset="0"/>
              </a:rPr>
              <a:t>Created logistic regression model</a:t>
            </a:r>
          </a:p>
          <a:p>
            <a:r>
              <a:rPr lang="en-US" dirty="0">
                <a:latin typeface="Arial" panose="020B0604020202020204" pitchFamily="34" charset="0"/>
                <a:cs typeface="Arial" panose="020B0604020202020204" pitchFamily="34" charset="0"/>
              </a:rPr>
              <a:t>Created SVCMODEL</a:t>
            </a:r>
          </a:p>
          <a:p>
            <a:r>
              <a:rPr lang="en-US" dirty="0">
                <a:latin typeface="Arial" panose="020B0604020202020204" pitchFamily="34" charset="0"/>
                <a:cs typeface="Arial" panose="020B0604020202020204" pitchFamily="34" charset="0"/>
              </a:rPr>
              <a:t>Compared logistic regression and SVCM using ROC curve</a:t>
            </a:r>
          </a:p>
          <a:p>
            <a:r>
              <a:rPr lang="en-US" dirty="0">
                <a:latin typeface="Arial" panose="020B0604020202020204" pitchFamily="34" charset="0"/>
                <a:cs typeface="Arial" panose="020B0604020202020204" pitchFamily="34" charset="0"/>
              </a:rPr>
              <a:t>Created pickle files for deployment</a:t>
            </a:r>
          </a:p>
          <a:p>
            <a:r>
              <a:rPr lang="en-US" dirty="0">
                <a:latin typeface="Arial" panose="020B0604020202020204" pitchFamily="34" charset="0"/>
                <a:cs typeface="Arial" panose="020B0604020202020204" pitchFamily="34" charset="0"/>
              </a:rPr>
              <a:t>Using </a:t>
            </a:r>
            <a:r>
              <a:rPr lang="en-US" dirty="0" err="1">
                <a:latin typeface="Arial" panose="020B0604020202020204" pitchFamily="34" charset="0"/>
                <a:cs typeface="Arial" panose="020B0604020202020204" pitchFamily="34" charset="0"/>
              </a:rPr>
              <a:t>Pycham</a:t>
            </a:r>
            <a:r>
              <a:rPr lang="en-US" dirty="0">
                <a:latin typeface="Arial" panose="020B0604020202020204" pitchFamily="34" charset="0"/>
                <a:cs typeface="Arial" panose="020B0604020202020204" pitchFamily="34" charset="0"/>
              </a:rPr>
              <a:t> -&gt;Flask Library deployed the model on the local host </a:t>
            </a:r>
          </a:p>
          <a:p>
            <a:endParaRPr lang="en-US" dirty="0">
              <a:latin typeface="Arial" panose="020B0604020202020204" pitchFamily="34" charset="0"/>
              <a:cs typeface="Arial" panose="020B0604020202020204" pitchFamily="34" charset="0"/>
            </a:endParaRPr>
          </a:p>
          <a:p>
            <a:endParaRPr lang="en-US" dirty="0"/>
          </a:p>
        </p:txBody>
      </p:sp>
      <mc:AlternateContent xmlns:mc="http://schemas.openxmlformats.org/markup-compatibility/2006">
        <mc:Choice xmlns:am3d="http://schemas.microsoft.com/office/drawing/2017/model3d" Requires="am3d">
          <p:graphicFrame>
            <p:nvGraphicFramePr>
              <p:cNvPr id="4" name="Content Placeholder 3" descr="Magnifying Glass">
                <a:extLst>
                  <a:ext uri="{FF2B5EF4-FFF2-40B4-BE49-F238E27FC236}">
                    <a16:creationId xmlns:a16="http://schemas.microsoft.com/office/drawing/2014/main" id="{EA0E0E1B-CDCA-07B7-E9E1-2BF8F23B8657}"/>
                  </a:ext>
                </a:extLst>
              </p:cNvPr>
              <p:cNvGraphicFramePr>
                <a:graphicFrameLocks/>
              </p:cNvGraphicFramePr>
              <p:nvPr>
                <p:extLst>
                  <p:ext uri="{D42A27DB-BD31-4B8C-83A1-F6EECF244321}">
                    <p14:modId xmlns:p14="http://schemas.microsoft.com/office/powerpoint/2010/main" val="1007840827"/>
                  </p:ext>
                </p:extLst>
              </p:nvPr>
            </p:nvGraphicFramePr>
            <p:xfrm>
              <a:off x="11982322" y="6969294"/>
              <a:ext cx="111707" cy="84649"/>
            </p:xfrm>
            <a:graphic>
              <a:graphicData uri="http://schemas.microsoft.com/office/drawing/2017/model3d">
                <am3d:model3d r:embed="rId2">
                  <am3d:spPr>
                    <a:xfrm>
                      <a:off x="0" y="0"/>
                      <a:ext cx="111707" cy="84649"/>
                    </a:xfrm>
                    <a:prstGeom prst="rect">
                      <a:avLst/>
                    </a:prstGeom>
                  </am3d:spPr>
                  <am3d:camera>
                    <am3d:pos x="0" y="0" z="66114581"/>
                    <am3d:up dx="0" dy="36000000" dz="0"/>
                    <am3d:lookAt x="0" y="0" z="0"/>
                    <am3d:perspective fov="2700000"/>
                  </am3d:camera>
                  <am3d:trans>
                    <am3d:meterPerModelUnit n="70478" d="1000000"/>
                    <am3d:preTrans dx="3477914" dy="-15515201" dz="-2432555"/>
                    <am3d:scale>
                      <am3d:sx n="1000000" d="1000000"/>
                      <am3d:sy n="1000000" d="1000000"/>
                      <am3d:sz n="1000000" d="1000000"/>
                    </am3d:scale>
                    <am3d:rot/>
                    <am3d:postTrans dx="0" dy="0" dz="0"/>
                  </am3d:trans>
                  <am3d:raster rName="Office3DRenderer" rVer="16.0.8326">
                    <am3d:blip r:embed="rId3"/>
                  </am3d:raster>
                  <am3d:objViewport viewportSz="1357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Magnifying Glass">
                <a:extLst>
                  <a:ext uri="{FF2B5EF4-FFF2-40B4-BE49-F238E27FC236}">
                    <a16:creationId xmlns:a16="http://schemas.microsoft.com/office/drawing/2014/main" id="{EA0E0E1B-CDCA-07B7-E9E1-2BF8F23B8657}"/>
                  </a:ext>
                </a:extLst>
              </p:cNvPr>
              <p:cNvPicPr>
                <a:picLocks noGrp="1" noRot="1" noChangeAspect="1" noMove="1" noResize="1" noEditPoints="1" noAdjustHandles="1" noChangeArrowheads="1" noChangeShapeType="1" noCrop="1"/>
              </p:cNvPicPr>
              <p:nvPr/>
            </p:nvPicPr>
            <p:blipFill>
              <a:blip r:embed="rId3"/>
              <a:stretch>
                <a:fillRect/>
              </a:stretch>
            </p:blipFill>
            <p:spPr>
              <a:xfrm>
                <a:off x="11982322" y="6969294"/>
                <a:ext cx="111707" cy="84649"/>
              </a:xfrm>
              <a:prstGeom prst="rect">
                <a:avLst/>
              </a:prstGeom>
            </p:spPr>
          </p:pic>
        </mc:Fallback>
      </mc:AlternateContent>
    </p:spTree>
    <p:extLst>
      <p:ext uri="{BB962C8B-B14F-4D97-AF65-F5344CB8AC3E}">
        <p14:creationId xmlns:p14="http://schemas.microsoft.com/office/powerpoint/2010/main" val="19961667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4F12-6E4F-5593-5887-B7A63C99BB30}"/>
              </a:ext>
            </a:extLst>
          </p:cNvPr>
          <p:cNvSpPr>
            <a:spLocks noGrp="1"/>
          </p:cNvSpPr>
          <p:nvPr>
            <p:ph type="title"/>
          </p:nvPr>
        </p:nvSpPr>
        <p:spPr/>
        <p:txBody>
          <a:bodyPr/>
          <a:lstStyle/>
          <a:p>
            <a:r>
              <a:rPr lang="en-US" dirty="0"/>
              <a:t>UTILITY PACKAGE</a:t>
            </a:r>
          </a:p>
        </p:txBody>
      </p:sp>
      <p:pic>
        <p:nvPicPr>
          <p:cNvPr id="5" name="Content Placeholder 4">
            <a:extLst>
              <a:ext uri="{FF2B5EF4-FFF2-40B4-BE49-F238E27FC236}">
                <a16:creationId xmlns:a16="http://schemas.microsoft.com/office/drawing/2014/main" id="{22E0E7C5-76AD-52E1-B8C2-D6C7E81B84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317" y="2827284"/>
            <a:ext cx="10322437" cy="2281802"/>
          </a:xfrm>
        </p:spPr>
      </p:pic>
    </p:spTree>
    <p:extLst>
      <p:ext uri="{BB962C8B-B14F-4D97-AF65-F5344CB8AC3E}">
        <p14:creationId xmlns:p14="http://schemas.microsoft.com/office/powerpoint/2010/main" val="29203016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C8F8-48FD-BEF3-4D72-7B93AC943903}"/>
              </a:ext>
            </a:extLst>
          </p:cNvPr>
          <p:cNvSpPr>
            <a:spLocks noGrp="1"/>
          </p:cNvSpPr>
          <p:nvPr>
            <p:ph type="title"/>
          </p:nvPr>
        </p:nvSpPr>
        <p:spPr/>
        <p:txBody>
          <a:bodyPr>
            <a:normAutofit fontScale="90000"/>
          </a:bodyPr>
          <a:lstStyle/>
          <a:p>
            <a:r>
              <a:rPr lang="en-US" dirty="0"/>
              <a:t>LOAN PREDICTION UTILITY PACKAGE</a:t>
            </a:r>
          </a:p>
        </p:txBody>
      </p:sp>
      <p:pic>
        <p:nvPicPr>
          <p:cNvPr id="5" name="Content Placeholder 4">
            <a:extLst>
              <a:ext uri="{FF2B5EF4-FFF2-40B4-BE49-F238E27FC236}">
                <a16:creationId xmlns:a16="http://schemas.microsoft.com/office/drawing/2014/main" id="{9272C1D5-2DD4-6B17-5BCF-993FD5951B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5656" y="2103438"/>
            <a:ext cx="8400687" cy="3932237"/>
          </a:xfrm>
        </p:spPr>
      </p:pic>
    </p:spTree>
    <p:extLst>
      <p:ext uri="{BB962C8B-B14F-4D97-AF65-F5344CB8AC3E}">
        <p14:creationId xmlns:p14="http://schemas.microsoft.com/office/powerpoint/2010/main" val="2920616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35C6-7AFE-7D9B-4424-39D3D2A77062}"/>
              </a:ext>
            </a:extLst>
          </p:cNvPr>
          <p:cNvSpPr>
            <a:spLocks noGrp="1"/>
          </p:cNvSpPr>
          <p:nvPr>
            <p:ph type="title"/>
          </p:nvPr>
        </p:nvSpPr>
        <p:spPr/>
        <p:txBody>
          <a:bodyPr/>
          <a:lstStyle/>
          <a:p>
            <a:r>
              <a:rPr lang="en-US" dirty="0"/>
              <a:t>DATA DICTIONARY</a:t>
            </a:r>
          </a:p>
        </p:txBody>
      </p:sp>
      <p:pic>
        <p:nvPicPr>
          <p:cNvPr id="6" name="Content Placeholder 5">
            <a:extLst>
              <a:ext uri="{FF2B5EF4-FFF2-40B4-BE49-F238E27FC236}">
                <a16:creationId xmlns:a16="http://schemas.microsoft.com/office/drawing/2014/main" id="{C565BD49-2E87-FA0C-7121-0E52DD3AD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9335" y="2014194"/>
            <a:ext cx="7979645" cy="3932237"/>
          </a:xfrm>
        </p:spPr>
      </p:pic>
      <mc:AlternateContent xmlns:mc="http://schemas.openxmlformats.org/markup-compatibility/2006">
        <mc:Choice xmlns:am3d="http://schemas.microsoft.com/office/drawing/2017/model3d" Requires="am3d">
          <p:graphicFrame>
            <p:nvGraphicFramePr>
              <p:cNvPr id="4" name="Content Placeholder 3" descr="Magnifying Glass">
                <a:extLst>
                  <a:ext uri="{FF2B5EF4-FFF2-40B4-BE49-F238E27FC236}">
                    <a16:creationId xmlns:a16="http://schemas.microsoft.com/office/drawing/2014/main" id="{EA0E0E1B-CDCA-07B7-E9E1-2BF8F23B8657}"/>
                  </a:ext>
                </a:extLst>
              </p:cNvPr>
              <p:cNvGraphicFramePr>
                <a:graphicFrameLocks/>
              </p:cNvGraphicFramePr>
              <p:nvPr/>
            </p:nvGraphicFramePr>
            <p:xfrm>
              <a:off x="11982322" y="6969294"/>
              <a:ext cx="111707" cy="84649"/>
            </p:xfrm>
            <a:graphic>
              <a:graphicData uri="http://schemas.microsoft.com/office/drawing/2017/model3d">
                <am3d:model3d r:embed="rId3">
                  <am3d:spPr>
                    <a:xfrm>
                      <a:off x="0" y="0"/>
                      <a:ext cx="111707" cy="84649"/>
                    </a:xfrm>
                    <a:prstGeom prst="rect">
                      <a:avLst/>
                    </a:prstGeom>
                  </am3d:spPr>
                  <am3d:camera>
                    <am3d:pos x="0" y="0" z="66114581"/>
                    <am3d:up dx="0" dy="36000000" dz="0"/>
                    <am3d:lookAt x="0" y="0" z="0"/>
                    <am3d:perspective fov="2700000"/>
                  </am3d:camera>
                  <am3d:trans>
                    <am3d:meterPerModelUnit n="70478" d="1000000"/>
                    <am3d:preTrans dx="3477914" dy="-15515201" dz="-2432555"/>
                    <am3d:scale>
                      <am3d:sx n="1000000" d="1000000"/>
                      <am3d:sy n="1000000" d="1000000"/>
                      <am3d:sz n="1000000" d="1000000"/>
                    </am3d:scale>
                    <am3d:rot/>
                    <am3d:postTrans dx="0" dy="0" dz="0"/>
                  </am3d:trans>
                  <am3d:raster rName="Office3DRenderer" rVer="16.0.8326">
                    <am3d:blip r:embed="rId4"/>
                  </am3d:raster>
                  <am3d:objViewport viewportSz="1357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Magnifying Glass">
                <a:extLst>
                  <a:ext uri="{FF2B5EF4-FFF2-40B4-BE49-F238E27FC236}">
                    <a16:creationId xmlns:a16="http://schemas.microsoft.com/office/drawing/2014/main" id="{EA0E0E1B-CDCA-07B7-E9E1-2BF8F23B8657}"/>
                  </a:ext>
                </a:extLst>
              </p:cNvPr>
              <p:cNvPicPr>
                <a:picLocks noGrp="1" noRot="1" noChangeAspect="1" noMove="1" noResize="1" noEditPoints="1" noAdjustHandles="1" noChangeArrowheads="1" noChangeShapeType="1" noCrop="1"/>
              </p:cNvPicPr>
              <p:nvPr/>
            </p:nvPicPr>
            <p:blipFill>
              <a:blip r:embed="rId4"/>
              <a:stretch>
                <a:fillRect/>
              </a:stretch>
            </p:blipFill>
            <p:spPr>
              <a:xfrm>
                <a:off x="11982322" y="6969294"/>
                <a:ext cx="111707" cy="84649"/>
              </a:xfrm>
              <a:prstGeom prst="rect">
                <a:avLst/>
              </a:prstGeom>
            </p:spPr>
          </p:pic>
        </mc:Fallback>
      </mc:AlternateContent>
    </p:spTree>
    <p:extLst>
      <p:ext uri="{BB962C8B-B14F-4D97-AF65-F5344CB8AC3E}">
        <p14:creationId xmlns:p14="http://schemas.microsoft.com/office/powerpoint/2010/main" val="25110702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TM03457510[[fn=Savon]]</Template>
  <TotalTime>2772</TotalTime>
  <Words>1521</Words>
  <Application>Microsoft Office PowerPoint</Application>
  <PresentationFormat>Widescreen</PresentationFormat>
  <Paragraphs>116</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Century Gothic</vt:lpstr>
      <vt:lpstr>Comic Sans MS</vt:lpstr>
      <vt:lpstr>Copperplate Gothic Light</vt:lpstr>
      <vt:lpstr>Courier New</vt:lpstr>
      <vt:lpstr>Garamond</vt:lpstr>
      <vt:lpstr>Libre Franklin</vt:lpstr>
      <vt:lpstr>Open Sans</vt:lpstr>
      <vt:lpstr>Savon</vt:lpstr>
      <vt:lpstr>LOAN PREDICTION</vt:lpstr>
      <vt:lpstr>AGENDA</vt:lpstr>
      <vt:lpstr>INTRODUCTION</vt:lpstr>
      <vt:lpstr>PROBLEM DEFINITION</vt:lpstr>
      <vt:lpstr>OBJECTIVES</vt:lpstr>
      <vt:lpstr>OBJECTIVES</vt:lpstr>
      <vt:lpstr>UTILITY PACKAGE</vt:lpstr>
      <vt:lpstr>LOAN PREDICTION UTILITY PACKAGE</vt:lpstr>
      <vt:lpstr>DATA DICTIONARY</vt:lpstr>
      <vt:lpstr>DATA SET</vt:lpstr>
      <vt:lpstr>COLUMNS</vt:lpstr>
      <vt:lpstr>VISUALIZATION AND RESULTS</vt:lpstr>
      <vt:lpstr>HISTOGRAM PLOT</vt:lpstr>
      <vt:lpstr>HEAT MAP</vt:lpstr>
      <vt:lpstr>BAR PLOT </vt:lpstr>
      <vt:lpstr>BAR PLOT </vt:lpstr>
      <vt:lpstr>BAR PLOT </vt:lpstr>
      <vt:lpstr>BOX PLOT </vt:lpstr>
      <vt:lpstr>BOX PLOT </vt:lpstr>
      <vt:lpstr>BOX PLOT </vt:lpstr>
      <vt:lpstr>SCATTER PLOT </vt:lpstr>
      <vt:lpstr>HISTOGRAM </vt:lpstr>
      <vt:lpstr>LOGISTIC REGRESSION MODEL</vt:lpstr>
      <vt:lpstr>SUPPORT VECTOR CLASSIFIED MODEL</vt:lpstr>
      <vt:lpstr>COMPARISON BETWEEN LOGISTIC AND SVM MODEL </vt:lpstr>
      <vt:lpstr> SVC MODEL DEPOLYMENT </vt:lpstr>
      <vt:lpstr>MODELING OUTPUT</vt:lpstr>
      <vt:lpstr>CONCLUSION</vt:lpstr>
      <vt:lpstr>IEEE RESEARCH PAPER REFFERED</vt:lpstr>
      <vt:lpstr>IEEE RESEARCH PAPER REFFERED</vt:lpstr>
      <vt:lpstr>IEEE RESEARCH PAPER REFFERED</vt:lpstr>
      <vt:lpstr>IEEE RESEARCH PAPER REFFERED</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PREDICTION</dc:title>
  <dc:creator>mukesh naik</dc:creator>
  <cp:lastModifiedBy>mukesh naik</cp:lastModifiedBy>
  <cp:revision>6</cp:revision>
  <dcterms:created xsi:type="dcterms:W3CDTF">2022-12-19T23:06:37Z</dcterms:created>
  <dcterms:modified xsi:type="dcterms:W3CDTF">2022-12-22T00:20:18Z</dcterms:modified>
</cp:coreProperties>
</file>